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  <p:sldMasterId id="2147483661" r:id="rId2"/>
  </p:sldMasterIdLst>
  <p:notesMasterIdLst>
    <p:notesMasterId r:id="rId50"/>
  </p:notesMasterIdLst>
  <p:sldIdLst>
    <p:sldId id="522" r:id="rId3"/>
    <p:sldId id="553" r:id="rId4"/>
    <p:sldId id="559" r:id="rId5"/>
    <p:sldId id="563" r:id="rId6"/>
    <p:sldId id="555" r:id="rId7"/>
    <p:sldId id="592" r:id="rId8"/>
    <p:sldId id="593" r:id="rId9"/>
    <p:sldId id="594" r:id="rId10"/>
    <p:sldId id="595" r:id="rId11"/>
    <p:sldId id="596" r:id="rId12"/>
    <p:sldId id="597" r:id="rId13"/>
    <p:sldId id="600" r:id="rId14"/>
    <p:sldId id="601" r:id="rId15"/>
    <p:sldId id="605" r:id="rId16"/>
    <p:sldId id="612" r:id="rId17"/>
    <p:sldId id="606" r:id="rId18"/>
    <p:sldId id="607" r:id="rId19"/>
    <p:sldId id="608" r:id="rId20"/>
    <p:sldId id="609" r:id="rId21"/>
    <p:sldId id="610" r:id="rId22"/>
    <p:sldId id="611" r:id="rId23"/>
    <p:sldId id="581" r:id="rId24"/>
    <p:sldId id="535" r:id="rId25"/>
    <p:sldId id="586" r:id="rId26"/>
    <p:sldId id="577" r:id="rId27"/>
    <p:sldId id="582" r:id="rId28"/>
    <p:sldId id="561" r:id="rId29"/>
    <p:sldId id="470" r:id="rId30"/>
    <p:sldId id="514" r:id="rId31"/>
    <p:sldId id="513" r:id="rId32"/>
    <p:sldId id="583" r:id="rId33"/>
    <p:sldId id="516" r:id="rId34"/>
    <p:sldId id="518" r:id="rId35"/>
    <p:sldId id="521" r:id="rId36"/>
    <p:sldId id="584" r:id="rId37"/>
    <p:sldId id="578" r:id="rId38"/>
    <p:sldId id="585" r:id="rId39"/>
    <p:sldId id="532" r:id="rId40"/>
    <p:sldId id="568" r:id="rId41"/>
    <p:sldId id="523" r:id="rId42"/>
    <p:sldId id="567" r:id="rId43"/>
    <p:sldId id="534" r:id="rId44"/>
    <p:sldId id="569" r:id="rId45"/>
    <p:sldId id="613" r:id="rId46"/>
    <p:sldId id="614" r:id="rId47"/>
    <p:sldId id="550" r:id="rId48"/>
    <p:sldId id="587" r:id="rId49"/>
  </p:sldIdLst>
  <p:sldSz cx="9144000" cy="6858000" type="screen4x3"/>
  <p:notesSz cx="6735763" cy="9866313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00"/>
    <a:srgbClr val="336600"/>
    <a:srgbClr val="C1CFAF"/>
    <a:srgbClr val="C2D7A7"/>
    <a:srgbClr val="008000"/>
    <a:srgbClr val="ADDB7B"/>
    <a:srgbClr val="CDF9A5"/>
    <a:srgbClr val="FF6600"/>
    <a:srgbClr val="CCFF66"/>
    <a:srgbClr val="00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8" autoAdjust="0"/>
    <p:restoredTop sz="94630" autoAdjust="0"/>
  </p:normalViewPr>
  <p:slideViewPr>
    <p:cSldViewPr>
      <p:cViewPr varScale="1">
        <p:scale>
          <a:sx n="110" d="100"/>
          <a:sy n="110" d="100"/>
        </p:scale>
        <p:origin x="-174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0" cy="4933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65" tIns="45533" rIns="91065" bIns="455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5" y="0"/>
            <a:ext cx="2918830" cy="4933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65" tIns="45533" rIns="91065" bIns="455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65" tIns="45533" rIns="91065" bIns="45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1285"/>
            <a:ext cx="2918830" cy="4933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65" tIns="45533" rIns="91065" bIns="4553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5" y="9371285"/>
            <a:ext cx="2918830" cy="4933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65" tIns="45533" rIns="91065" bIns="4553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181CDD5-43AB-4BBE-95A2-A0438E72D4A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34889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3461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988569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64050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14411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40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42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7F7CCE-4DA0-4225-893A-C919A57B280D}" type="slidenum">
              <a:rPr lang="pt-BR"/>
              <a:pPr/>
              <a:t>47</a:t>
            </a:fld>
            <a:endParaRPr lang="pt-BR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5562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48885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62065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767088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CDD5-43AB-4BBE-95A2-A0438E72D4A1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347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/>
          <p:nvPr userDrawn="1"/>
        </p:nvCxnSpPr>
        <p:spPr>
          <a:xfrm>
            <a:off x="0" y="714375"/>
            <a:ext cx="9144000" cy="1588"/>
          </a:xfrm>
          <a:prstGeom prst="line">
            <a:avLst/>
          </a:prstGeom>
          <a:ln w="63500" cmpd="thickThin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46B1F-2CD7-48A0-BE44-40045F6F6CC8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DB44D-D9DD-432D-B12F-E354527F78CC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146F6-6790-4608-B990-7323379E8D2C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DB3C0-3EBD-4166-A2B3-1F5087A084E4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79185-BCD9-4AA4-8D31-941781F3CD44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2C385-9B98-461A-A3CF-1DAAB7A319A1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817B0-88BD-429F-8E3D-3C1BDD91A3F5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/>
          <p:nvPr userDrawn="1"/>
        </p:nvCxnSpPr>
        <p:spPr>
          <a:xfrm>
            <a:off x="0" y="714375"/>
            <a:ext cx="9144000" cy="1588"/>
          </a:xfrm>
          <a:prstGeom prst="line">
            <a:avLst/>
          </a:prstGeom>
          <a:ln w="63500" cmpd="thickThin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F12A9-2BD8-4C08-8AE5-0E0C0B3FD2E2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41AEA-1B00-4D64-BE55-75EA49AC1A86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17205-5A8B-4557-B14B-36B6FBE8CB16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B5211-1226-4751-94CC-E22B13C2288B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86" y="5805264"/>
            <a:ext cx="1821118" cy="1318649"/>
          </a:xfrm>
          <a:prstGeom prst="rect">
            <a:avLst/>
          </a:prstGeom>
        </p:spPr>
      </p:pic>
      <p:sp>
        <p:nvSpPr>
          <p:cNvPr id="5" name="CaixaDeTexto 4"/>
          <p:cNvSpPr txBox="1"/>
          <p:nvPr userDrawn="1"/>
        </p:nvSpPr>
        <p:spPr>
          <a:xfrm>
            <a:off x="107504" y="6237312"/>
            <a:ext cx="2880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 smtClean="0">
                <a:solidFill>
                  <a:srgbClr val="C1CFAF"/>
                </a:solidFill>
              </a:rPr>
              <a:t>Sistema Ambiental Paulista</a:t>
            </a:r>
          </a:p>
          <a:p>
            <a:r>
              <a:rPr lang="pt-BR" sz="1300" dirty="0" smtClean="0">
                <a:solidFill>
                  <a:srgbClr val="C1CFAF"/>
                </a:solidFill>
              </a:rPr>
              <a:t>www.ambiente.sp.gov.br</a:t>
            </a:r>
            <a:endParaRPr lang="pt-BR" sz="1300" dirty="0">
              <a:solidFill>
                <a:srgbClr val="C1CFA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FB35AAA-8DC3-4851-A379-025EF4676D31}" type="slidenum">
              <a:rPr lang="en-US"/>
              <a:pPr/>
              <a:t>‹nº›</a:t>
            </a:fld>
            <a:endParaRPr lang="en-US"/>
          </a:p>
        </p:txBody>
      </p:sp>
      <p:pic>
        <p:nvPicPr>
          <p:cNvPr id="2055" name="Picture 6" descr="rodape_S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341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bandeira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428875"/>
            <a:ext cx="4864100" cy="386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4674" y="908720"/>
            <a:ext cx="8316416" cy="5736604"/>
          </a:xfrm>
        </p:spPr>
        <p:txBody>
          <a:bodyPr/>
          <a:lstStyle/>
          <a:p>
            <a:pPr algn="just"/>
            <a:r>
              <a:rPr lang="pt-BR" altLang="pt-BR" b="1" dirty="0" smtClean="0"/>
              <a:t>Contexto: Parque Estadual Campos do Jordão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Fluxo de Trabalho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Visão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Marcos Regulatórios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Premissas </a:t>
            </a:r>
          </a:p>
          <a:p>
            <a:pPr algn="just"/>
            <a:endParaRPr lang="pt-BR" altLang="pt-BR" dirty="0"/>
          </a:p>
          <a:p>
            <a:pPr algn="just"/>
            <a:r>
              <a:rPr lang="pt-BR" altLang="pt-BR" dirty="0" smtClean="0"/>
              <a:t>Estudo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Modelagem</a:t>
            </a:r>
          </a:p>
          <a:p>
            <a:pPr algn="just"/>
            <a:endParaRPr lang="pt-BR" altLang="pt-BR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endParaRPr lang="pt-BR" altLang="pt-BR" dirty="0">
              <a:solidFill>
                <a:srgbClr val="FF0000"/>
              </a:solidFill>
            </a:endParaRPr>
          </a:p>
          <a:p>
            <a:pPr algn="just"/>
            <a:endParaRPr lang="pt-BR" altLang="pt-BR" dirty="0" smtClean="0">
              <a:solidFill>
                <a:srgbClr val="FF0000"/>
              </a:solidFill>
            </a:endParaRPr>
          </a:p>
          <a:p>
            <a:pPr algn="just"/>
            <a:endParaRPr lang="pt-BR" altLang="pt-BR" dirty="0"/>
          </a:p>
          <a:p>
            <a:pPr algn="just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pt-BR" dirty="0" smtClean="0">
              <a:latin typeface="Calibri" panose="020F0502020204030204" pitchFamily="34" charset="0"/>
            </a:endParaRPr>
          </a:p>
          <a:p>
            <a:pPr lvl="0" algn="just"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endParaRPr lang="pt-BR" dirty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400"/>
              </a:spcAft>
              <a:buNone/>
            </a:pPr>
            <a:endParaRPr lang="pt-BR" dirty="0">
              <a:latin typeface="+mj-lt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AGENDA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248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" y="979942"/>
            <a:ext cx="9143999" cy="5761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98861850"/>
              </p:ext>
            </p:extLst>
          </p:nvPr>
        </p:nvGraphicFramePr>
        <p:xfrm>
          <a:off x="484673" y="1124745"/>
          <a:ext cx="7903751" cy="4871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72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76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688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7246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mbria Math"/>
                          <a:cs typeface="Times New Roman"/>
                        </a:rPr>
                        <a:t>Zona</a:t>
                      </a:r>
                      <a:endParaRPr lang="pt-BR" sz="2000" dirty="0">
                        <a:solidFill>
                          <a:schemeClr val="tx1"/>
                        </a:solidFill>
                        <a:latin typeface="Arial Narrow" pitchFamily="34" charset="0"/>
                        <a:ea typeface="Cambria Math"/>
                        <a:cs typeface="Times New Roman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mbria Math"/>
                          <a:cs typeface="Times New Roman"/>
                        </a:rPr>
                        <a:t>Área atual (%)</a:t>
                      </a:r>
                      <a:endParaRPr lang="pt-BR" sz="2000" dirty="0">
                        <a:solidFill>
                          <a:schemeClr val="tx1"/>
                        </a:solidFill>
                        <a:latin typeface="Arial Narrow" pitchFamily="34" charset="0"/>
                        <a:ea typeface="Cambria Math"/>
                        <a:cs typeface="Times New Roman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kern="1200" dirty="0">
                          <a:solidFill>
                            <a:schemeClr val="tx1"/>
                          </a:solidFill>
                          <a:latin typeface="Arial Narrow" pitchFamily="34" charset="0"/>
                          <a:ea typeface="Cambria Math"/>
                          <a:cs typeface="Times New Roman"/>
                        </a:rPr>
                        <a:t>Área Futura/ Após Recuperação (%)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675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latin typeface="Arial Narrow" pitchFamily="34" charset="0"/>
                          <a:ea typeface="Cambria Math"/>
                          <a:cs typeface="Times New Roman"/>
                        </a:rPr>
                        <a:t>Intangível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effectLst/>
                          <a:latin typeface="Arial Narrow" panose="020B060602020203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14,0</a:t>
                      </a: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effectLst/>
                          <a:latin typeface="Arial Narrow" panose="020B060602020203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28,04</a:t>
                      </a: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675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latin typeface="Arial Narrow" pitchFamily="34" charset="0"/>
                          <a:ea typeface="Cambria Math"/>
                          <a:cs typeface="Times New Roman"/>
                        </a:rPr>
                        <a:t>Primitiva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>
                          <a:effectLst/>
                          <a:latin typeface="Arial Narrow" panose="020B060602020203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52,4</a:t>
                      </a: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effectLst/>
                          <a:latin typeface="Arial Narrow" panose="020B060602020203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62,70</a:t>
                      </a: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675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solidFill>
                            <a:srgbClr val="FF0000"/>
                          </a:solidFill>
                          <a:latin typeface="Arial Narrow" pitchFamily="34" charset="0"/>
                          <a:ea typeface="Cambria Math"/>
                          <a:cs typeface="Times New Roman"/>
                        </a:rPr>
                        <a:t>Uso Extensivo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5,70</a:t>
                      </a: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675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>
                          <a:solidFill>
                            <a:srgbClr val="FF0000"/>
                          </a:solidFill>
                          <a:latin typeface="Arial Narrow" pitchFamily="34" charset="0"/>
                          <a:ea typeface="Cambria Math"/>
                          <a:cs typeface="Times New Roman"/>
                        </a:rPr>
                        <a:t>Patrimonial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0,30</a:t>
                      </a: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675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>
                          <a:solidFill>
                            <a:srgbClr val="FF0000"/>
                          </a:solidFill>
                          <a:latin typeface="Arial Narrow" pitchFamily="34" charset="0"/>
                          <a:ea typeface="Cambria Math"/>
                          <a:cs typeface="Times New Roman"/>
                        </a:rPr>
                        <a:t>Uso Intensivo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2,3</a:t>
                      </a: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3,24</a:t>
                      </a: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675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>
                          <a:solidFill>
                            <a:srgbClr val="FF0000"/>
                          </a:solidFill>
                          <a:latin typeface="Arial Narrow" pitchFamily="34" charset="0"/>
                          <a:ea typeface="Cambria Math"/>
                          <a:cs typeface="Times New Roman"/>
                        </a:rPr>
                        <a:t>Uso Especial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675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latin typeface="Arial Narrow" pitchFamily="34" charset="0"/>
                          <a:ea typeface="Cambria Math"/>
                          <a:cs typeface="Times New Roman"/>
                        </a:rPr>
                        <a:t>Recuperação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effectLst/>
                          <a:latin typeface="Arial Narrow" panose="020B060602020203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27,7</a:t>
                      </a: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effectLst/>
                          <a:latin typeface="Arial Narrow" panose="020B060602020203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28,04</a:t>
                      </a: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7996">
                <a:tc gridSpan="3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pt-BR" sz="2000" dirty="0">
                        <a:latin typeface="Arial Narrow" pitchFamily="34" charset="0"/>
                        <a:ea typeface="Cambria Math"/>
                        <a:cs typeface="Times New Roman"/>
                      </a:endParaRPr>
                    </a:p>
                  </a:txBody>
                  <a:tcPr marL="33338" marR="33338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pt-BR" sz="1600" dirty="0">
                        <a:effectLst/>
                        <a:latin typeface="Arial Narrow" panose="020B0606020202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pt-BR" sz="1600" dirty="0">
                        <a:effectLst/>
                        <a:latin typeface="Arial Narrow" panose="020B0606020202030204" pitchFamily="34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675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dirty="0">
                          <a:latin typeface="Arial Narrow" pitchFamily="34" charset="0"/>
                          <a:ea typeface="Cambria Math"/>
                          <a:cs typeface="Times New Roman"/>
                        </a:rPr>
                        <a:t>Amortecimento</a:t>
                      </a:r>
                    </a:p>
                  </a:txBody>
                  <a:tcPr marL="33338" marR="33338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19.629,96 ha</a:t>
                      </a:r>
                    </a:p>
                  </a:txBody>
                  <a:tcPr marL="33338" marR="33338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ZONEAMENTO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189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5322932"/>
              </p:ext>
            </p:extLst>
          </p:nvPr>
        </p:nvGraphicFramePr>
        <p:xfrm>
          <a:off x="323528" y="857250"/>
          <a:ext cx="8820472" cy="5380062"/>
        </p:xfrm>
        <a:graphic>
          <a:graphicData uri="http://schemas.openxmlformats.org/presentationml/2006/ole">
            <p:oleObj spid="_x0000_s2050" name="Acrobat Document" r:id="rId3" imgW="11333333" imgH="8019048" progId="AcroExch.Document.DC">
              <p:embed/>
            </p:oleObj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1" y="979942"/>
            <a:ext cx="9143999" cy="5761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MAPA ZONEAMENTO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274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" y="979942"/>
            <a:ext cx="9143999" cy="5761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ESTATÍSTICA DE VISITAÇÃO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3958"/>
            <a:ext cx="8626972" cy="51853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351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13799"/>
            <a:ext cx="8636325" cy="51794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" y="979942"/>
            <a:ext cx="9143999" cy="5761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ESTATÍSTICA DE VISITAÇÃO - SAZONALIDADE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766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5024"/>
            <a:ext cx="4332724" cy="243715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4346789" cy="244506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75" y="1050013"/>
            <a:ext cx="4346789" cy="244506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48" y="3645024"/>
            <a:ext cx="4332724" cy="2437158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PAISAGENS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1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PAISAGENS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5" y="1319034"/>
            <a:ext cx="7014950" cy="42199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1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Conteúd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177"/>
          <a:stretch/>
        </p:blipFill>
        <p:spPr>
          <a:xfrm>
            <a:off x="168000" y="865612"/>
            <a:ext cx="8076408" cy="5319663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FAUNA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pic>
        <p:nvPicPr>
          <p:cNvPr id="8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22" y="865610"/>
            <a:ext cx="3846730" cy="2639284"/>
          </a:xfrm>
        </p:spPr>
      </p:pic>
      <p:pic>
        <p:nvPicPr>
          <p:cNvPr id="9" name="Espaço Reservado para Conteúdo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16" y="865610"/>
            <a:ext cx="2560659" cy="1920494"/>
          </a:xfrm>
          <a:prstGeom prst="rect">
            <a:avLst/>
          </a:prstGeom>
        </p:spPr>
      </p:pic>
      <p:pic>
        <p:nvPicPr>
          <p:cNvPr id="11" name="Espaço Reservado para Conteúdo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3" y="865609"/>
            <a:ext cx="2523301" cy="2639285"/>
          </a:xfrm>
          <a:prstGeom prst="rect">
            <a:avLst/>
          </a:prstGeom>
        </p:spPr>
      </p:pic>
      <p:pic>
        <p:nvPicPr>
          <p:cNvPr id="13" name="Espaço Reservado para Conteúdo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862" y="2786105"/>
            <a:ext cx="2544413" cy="1662802"/>
          </a:xfrm>
          <a:prstGeom prst="rect">
            <a:avLst/>
          </a:prstGeom>
        </p:spPr>
      </p:pic>
      <p:pic>
        <p:nvPicPr>
          <p:cNvPr id="14" name="Espaço Reservado para Conteúdo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52" y="4448907"/>
            <a:ext cx="2558333" cy="17363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64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C94F08D8-512A-4DD9-B386-C10AA6A70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41" y="1052737"/>
            <a:ext cx="4346790" cy="244507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PROGRAMA DE EDUCAÇÃO AMBIENTAL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15" y="3645024"/>
            <a:ext cx="4342916" cy="248937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9" y="3645024"/>
            <a:ext cx="4346788" cy="248937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72" b="4519"/>
          <a:stretch/>
        </p:blipFill>
        <p:spPr>
          <a:xfrm>
            <a:off x="179512" y="1052736"/>
            <a:ext cx="4346789" cy="24450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83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116BEB28-C782-4B9A-9867-12E124FCDC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21154"/>
            <a:ext cx="3204200" cy="182994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EF6563A-1A82-4BAD-B163-C7C4675333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23" y="1621154"/>
            <a:ext cx="3099589" cy="183764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PROGRAMA DE EDUCAÇÃO AMBIENTAL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F18058A4-79E5-48CD-8D2D-54F8F8A3EA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67" y="3573016"/>
            <a:ext cx="3102045" cy="180770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4FF2FB5E-997F-429B-AD8A-885E540893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0" y="3565012"/>
            <a:ext cx="2420945" cy="181570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573016"/>
            <a:ext cx="3213700" cy="1807706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="" xmlns:a16="http://schemas.microsoft.com/office/drawing/2014/main" id="{F9778CB2-630A-43EA-9717-8176C0247D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0" y="1621154"/>
            <a:ext cx="2429925" cy="18220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7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MANUTENÇÃO E FISCALIZAÇÃO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95736" y="227687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FOTOS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40768"/>
            <a:ext cx="2299612" cy="40882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6" y="1198376"/>
            <a:ext cx="3834653" cy="215699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6" y="3501008"/>
            <a:ext cx="3834653" cy="215699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33" y="1340768"/>
            <a:ext cx="2299613" cy="4088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47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Parque Estadual Campos do jordã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6" t="2836" r="13371" b="948"/>
          <a:stretch/>
        </p:blipFill>
        <p:spPr bwMode="auto">
          <a:xfrm>
            <a:off x="0" y="764704"/>
            <a:ext cx="9144000" cy="5375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83568" y="3717032"/>
            <a:ext cx="806489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4400" b="1" dirty="0" smtClean="0">
                <a:solidFill>
                  <a:schemeClr val="accent3"/>
                </a:solidFill>
                <a:latin typeface="Calibri" pitchFamily="34" charset="0"/>
              </a:rPr>
              <a:t>PARQUES ESTADUAL</a:t>
            </a:r>
          </a:p>
          <a:p>
            <a:pPr algn="ctr" eaLnBrk="1" hangingPunct="1"/>
            <a:r>
              <a:rPr lang="pt-BR" sz="4400" b="1" dirty="0" smtClean="0">
                <a:solidFill>
                  <a:schemeClr val="accent3"/>
                </a:solidFill>
                <a:latin typeface="Calibri" pitchFamily="34" charset="0"/>
              </a:rPr>
              <a:t>CAMPOS DO JORDÃO</a:t>
            </a:r>
            <a:endParaRPr lang="pt-BR" sz="4400" b="1" dirty="0">
              <a:solidFill>
                <a:schemeClr val="accent3"/>
              </a:solidFill>
              <a:latin typeface="Calibri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CONTEXTO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306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PROJEÇÃO COM CONCESSÃO DO USO PÚBLICO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4" name="Espaço Reservado para Conteúdo 1"/>
          <p:cNvSpPr>
            <a:spLocks noGrp="1"/>
          </p:cNvSpPr>
          <p:nvPr>
            <p:ph idx="1"/>
          </p:nvPr>
        </p:nvSpPr>
        <p:spPr>
          <a:xfrm>
            <a:off x="484674" y="1124744"/>
            <a:ext cx="8191782" cy="4968552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pt-BR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Melhoria do atendimento ao público: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</a:pPr>
            <a:r>
              <a:rPr lang="pt-BR" sz="2000" b="1" dirty="0" smtClean="0">
                <a:cs typeface="Arial" panose="020B0604020202020204" pitchFamily="34" charset="0"/>
              </a:rPr>
              <a:t>Recursos humanos, equipamentos e infraestrutura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</a:pPr>
            <a:r>
              <a:rPr lang="pt-BR" sz="2000" b="1" dirty="0" smtClean="0">
                <a:cs typeface="Arial" panose="020B0604020202020204" pitchFamily="34" charset="0"/>
              </a:rPr>
              <a:t>Possibilidade de novas contratações de mão de obra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</a:pPr>
            <a:r>
              <a:rPr lang="pt-BR" sz="2000" b="1" dirty="0" smtClean="0">
                <a:cs typeface="Arial" panose="020B0604020202020204" pitchFamily="34" charset="0"/>
              </a:rPr>
              <a:t>Possibilidade de novas atividades e serviços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None/>
            </a:pPr>
            <a:endParaRPr lang="pt-BR" sz="2000" b="1" dirty="0" smtClean="0"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pt-BR" sz="2000" b="1" dirty="0" smtClean="0">
                <a:cs typeface="Arial" panose="020B0604020202020204" pitchFamily="34" charset="0"/>
              </a:rPr>
              <a:t>Ênfase em outras demandas também importantes: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</a:pPr>
            <a:r>
              <a:rPr lang="pt-BR" sz="2000" b="1" dirty="0" smtClean="0">
                <a:cs typeface="Arial" panose="020B0604020202020204" pitchFamily="34" charset="0"/>
              </a:rPr>
              <a:t>Fiscalização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</a:pPr>
            <a:r>
              <a:rPr lang="pt-BR" sz="2000" b="1" dirty="0" smtClean="0">
                <a:cs typeface="Arial" panose="020B0604020202020204" pitchFamily="34" charset="0"/>
              </a:rPr>
              <a:t>Educação Ambiental fora da Unidade (de forma integrada à APA Estadual Campos do Jordão)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</a:pPr>
            <a:r>
              <a:rPr lang="pt-BR" sz="2000" b="1" dirty="0" smtClean="0">
                <a:cs typeface="Arial" panose="020B0604020202020204" pitchFamily="34" charset="0"/>
              </a:rPr>
              <a:t>Pesquisa </a:t>
            </a:r>
            <a:r>
              <a:rPr lang="pt-BR" sz="2000" b="1" dirty="0">
                <a:cs typeface="Arial" panose="020B0604020202020204" pitchFamily="34" charset="0"/>
              </a:rPr>
              <a:t>C</a:t>
            </a:r>
            <a:r>
              <a:rPr lang="pt-BR" sz="2000" b="1" dirty="0" smtClean="0">
                <a:cs typeface="Arial" panose="020B0604020202020204" pitchFamily="34" charset="0"/>
              </a:rPr>
              <a:t>ientífica</a:t>
            </a:r>
          </a:p>
          <a:p>
            <a:pPr marL="0" indent="0" algn="just">
              <a:lnSpc>
                <a:spcPct val="115000"/>
              </a:lnSpc>
              <a:spcBef>
                <a:spcPts val="600"/>
              </a:spcBef>
              <a:buNone/>
            </a:pPr>
            <a:endParaRPr lang="pt-BR" sz="2000" b="1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187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EXPECTATIVA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4" name="Espaço Reservado para Conteúdo 1"/>
          <p:cNvSpPr>
            <a:spLocks noGrp="1"/>
          </p:cNvSpPr>
          <p:nvPr>
            <p:ph idx="1"/>
          </p:nvPr>
        </p:nvSpPr>
        <p:spPr>
          <a:xfrm>
            <a:off x="484674" y="1124744"/>
            <a:ext cx="8191782" cy="4968552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pt-BR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Atuação integrada Gestão/ Concessão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pt-BR" sz="2000" b="1" dirty="0" smtClean="0">
                <a:cs typeface="Arial" panose="020B0604020202020204" pitchFamily="34" charset="0"/>
              </a:rPr>
              <a:t>Envolvimento com o Conselho Consultivo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pt-BR" sz="2000" b="1" dirty="0" smtClean="0">
                <a:cs typeface="Arial" panose="020B0604020202020204" pitchFamily="34" charset="0"/>
              </a:rPr>
              <a:t>Busca de expertise e experiências já realizadas pela Gestão e equipe de trabalho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pt-BR" sz="2000" b="1" dirty="0" smtClean="0">
                <a:cs typeface="Arial" panose="020B0604020202020204" pitchFamily="34" charset="0"/>
              </a:rPr>
              <a:t>Envolvimento no Programa de Educação Ambiental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pt-BR" sz="2000" b="1" dirty="0" smtClean="0">
                <a:cs typeface="Arial" panose="020B0604020202020204" pitchFamily="34" charset="0"/>
              </a:rPr>
              <a:t>Ampliação das possibilidades de sensibilizar o público para o aspecto da Conservação – principal objetivo da Unidade – através da Educação Ambiental, Ecoturismo</a:t>
            </a:r>
            <a:r>
              <a:rPr lang="pt-BR" sz="2000" b="1" dirty="0">
                <a:cs typeface="Arial" panose="020B0604020202020204" pitchFamily="34" charset="0"/>
              </a:rPr>
              <a:t> </a:t>
            </a:r>
            <a:r>
              <a:rPr lang="pt-BR" sz="2000" b="1" dirty="0" smtClean="0">
                <a:cs typeface="Arial" panose="020B0604020202020204" pitchFamily="34" charset="0"/>
              </a:rPr>
              <a:t>e Lazer.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pt-BR" sz="2000" b="1" dirty="0" smtClean="0">
                <a:cs typeface="Arial" panose="020B0604020202020204" pitchFamily="34" charset="0"/>
              </a:rPr>
              <a:t>Atrair o público jordanense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pt-BR" sz="2000" b="1" dirty="0" smtClean="0"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pt-BR" sz="2000" b="1" dirty="0" smtClean="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Bef>
                <a:spcPts val="600"/>
              </a:spcBef>
              <a:buNone/>
            </a:pPr>
            <a:endParaRPr lang="pt-BR" sz="2000" b="1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05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4674" y="908720"/>
            <a:ext cx="8316416" cy="5736604"/>
          </a:xfrm>
        </p:spPr>
        <p:txBody>
          <a:bodyPr/>
          <a:lstStyle/>
          <a:p>
            <a:pPr algn="just"/>
            <a:r>
              <a:rPr lang="pt-BR" altLang="pt-BR" dirty="0" smtClean="0"/>
              <a:t>Contexto: Parque Estadual Campos do Jordão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b="1" dirty="0" smtClean="0"/>
              <a:t>Fluxo de Trabalho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Visão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Marcos Regulatórios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Premissas </a:t>
            </a:r>
          </a:p>
          <a:p>
            <a:pPr algn="just"/>
            <a:endParaRPr lang="pt-BR" altLang="pt-BR" dirty="0"/>
          </a:p>
          <a:p>
            <a:pPr algn="just"/>
            <a:r>
              <a:rPr lang="pt-BR" altLang="pt-BR" dirty="0" smtClean="0"/>
              <a:t>Estudo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Modelagem</a:t>
            </a:r>
          </a:p>
          <a:p>
            <a:pPr algn="just"/>
            <a:endParaRPr lang="pt-BR" altLang="pt-BR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endParaRPr lang="pt-BR" altLang="pt-BR" dirty="0">
              <a:solidFill>
                <a:srgbClr val="FF0000"/>
              </a:solidFill>
            </a:endParaRPr>
          </a:p>
          <a:p>
            <a:pPr algn="just"/>
            <a:endParaRPr lang="pt-BR" altLang="pt-BR" dirty="0" smtClean="0">
              <a:solidFill>
                <a:srgbClr val="FF0000"/>
              </a:solidFill>
            </a:endParaRPr>
          </a:p>
          <a:p>
            <a:pPr algn="just"/>
            <a:endParaRPr lang="pt-BR" altLang="pt-BR" dirty="0"/>
          </a:p>
          <a:p>
            <a:pPr algn="just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pt-BR" dirty="0" smtClean="0">
              <a:latin typeface="Calibri" panose="020F0502020204030204" pitchFamily="34" charset="0"/>
            </a:endParaRPr>
          </a:p>
          <a:p>
            <a:pPr lvl="0" algn="just"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endParaRPr lang="pt-BR" dirty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400"/>
              </a:spcAft>
              <a:buNone/>
            </a:pPr>
            <a:endParaRPr lang="pt-BR" dirty="0">
              <a:latin typeface="+mj-lt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AGENDA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840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/>
          <p:cNvSpPr/>
          <p:nvPr/>
        </p:nvSpPr>
        <p:spPr>
          <a:xfrm>
            <a:off x="5220072" y="836712"/>
            <a:ext cx="3168352" cy="166481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FLUXO DE TRABALHO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1" y="2627471"/>
            <a:ext cx="6619434" cy="3550654"/>
          </a:xfrm>
          <a:prstGeom prst="rect">
            <a:avLst/>
          </a:prstGeom>
        </p:spPr>
      </p:pic>
      <p:cxnSp>
        <p:nvCxnSpPr>
          <p:cNvPr id="3" name="Conector de seta reta 2"/>
          <p:cNvCxnSpPr/>
          <p:nvPr/>
        </p:nvCxnSpPr>
        <p:spPr>
          <a:xfrm flipV="1">
            <a:off x="3387586" y="2204864"/>
            <a:ext cx="1832486" cy="15936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5920588" y="962655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Conselho Gestor</a:t>
            </a:r>
          </a:p>
          <a:p>
            <a:r>
              <a:rPr lang="pt-BR" b="1" dirty="0" smtClean="0"/>
              <a:t>SIGAP</a:t>
            </a:r>
          </a:p>
          <a:p>
            <a:r>
              <a:rPr lang="pt-BR" b="1" dirty="0" smtClean="0"/>
              <a:t>Audiência Pública</a:t>
            </a:r>
          </a:p>
          <a:p>
            <a:r>
              <a:rPr lang="pt-BR" b="1" dirty="0" smtClean="0"/>
              <a:t>CONSEMA</a:t>
            </a:r>
          </a:p>
          <a:p>
            <a:r>
              <a:rPr lang="pt-BR" b="1" dirty="0" smtClean="0"/>
              <a:t>CDPED</a:t>
            </a:r>
          </a:p>
          <a:p>
            <a:endParaRPr lang="pt-BR" dirty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86874" y="1366684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>
                <a:solidFill>
                  <a:srgbClr val="336600"/>
                </a:solidFill>
                <a:latin typeface="Calibri" pitchFamily="34" charset="0"/>
              </a:rPr>
              <a:t>a</a:t>
            </a:r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mplo processo de consulta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306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4674" y="908720"/>
            <a:ext cx="8316416" cy="5736604"/>
          </a:xfrm>
        </p:spPr>
        <p:txBody>
          <a:bodyPr/>
          <a:lstStyle/>
          <a:p>
            <a:pPr algn="just"/>
            <a:r>
              <a:rPr lang="pt-BR" altLang="pt-BR" dirty="0" smtClean="0"/>
              <a:t>Contexto: Parque Estadual Campos do Jordão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Fluxo de Trabalho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b="1" dirty="0" smtClean="0"/>
              <a:t>Visão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Marcos Regulatórios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Premissas </a:t>
            </a:r>
          </a:p>
          <a:p>
            <a:pPr algn="just"/>
            <a:endParaRPr lang="pt-BR" altLang="pt-BR" dirty="0"/>
          </a:p>
          <a:p>
            <a:pPr algn="just"/>
            <a:r>
              <a:rPr lang="pt-BR" altLang="pt-BR" dirty="0" smtClean="0"/>
              <a:t>Estudo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Modelagem</a:t>
            </a:r>
          </a:p>
          <a:p>
            <a:pPr algn="just"/>
            <a:endParaRPr lang="pt-BR" altLang="pt-BR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endParaRPr lang="pt-BR" altLang="pt-BR" dirty="0">
              <a:solidFill>
                <a:srgbClr val="FF0000"/>
              </a:solidFill>
            </a:endParaRPr>
          </a:p>
          <a:p>
            <a:pPr algn="just"/>
            <a:endParaRPr lang="pt-BR" altLang="pt-BR" dirty="0" smtClean="0">
              <a:solidFill>
                <a:srgbClr val="FF0000"/>
              </a:solidFill>
            </a:endParaRPr>
          </a:p>
          <a:p>
            <a:pPr algn="just"/>
            <a:endParaRPr lang="pt-BR" altLang="pt-BR" dirty="0"/>
          </a:p>
          <a:p>
            <a:pPr algn="just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pt-BR" dirty="0" smtClean="0">
              <a:latin typeface="Calibri" panose="020F0502020204030204" pitchFamily="34" charset="0"/>
            </a:endParaRPr>
          </a:p>
          <a:p>
            <a:pPr lvl="0" algn="just"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endParaRPr lang="pt-BR" dirty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400"/>
              </a:spcAft>
              <a:buNone/>
            </a:pPr>
            <a:endParaRPr lang="pt-BR" dirty="0">
              <a:latin typeface="+mj-lt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AGENDA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812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556792"/>
            <a:ext cx="8316416" cy="4942965"/>
          </a:xfrm>
        </p:spPr>
        <p:txBody>
          <a:bodyPr/>
          <a:lstStyle/>
          <a:p>
            <a:pPr algn="just"/>
            <a:r>
              <a:rPr lang="pt-BR" altLang="pt-BR" sz="2400" b="1" dirty="0" smtClean="0"/>
              <a:t>Ganhos na Conservação</a:t>
            </a:r>
            <a:endParaRPr lang="pt-BR" altLang="pt-BR" sz="2400" dirty="0" smtClean="0"/>
          </a:p>
          <a:p>
            <a:pPr algn="just"/>
            <a:endParaRPr lang="pt-BR" altLang="pt-BR" sz="2400" dirty="0"/>
          </a:p>
          <a:p>
            <a:pPr algn="just"/>
            <a:r>
              <a:rPr lang="pt-BR" altLang="pt-BR" sz="2400" b="1" dirty="0" smtClean="0"/>
              <a:t>Fortalecimento Educação Ambiental e Pesquisa</a:t>
            </a:r>
            <a:endParaRPr lang="pt-BR" altLang="pt-BR" sz="2400" dirty="0" smtClean="0"/>
          </a:p>
          <a:p>
            <a:pPr algn="just"/>
            <a:endParaRPr lang="pt-BR" altLang="pt-BR" sz="2400" dirty="0"/>
          </a:p>
          <a:p>
            <a:pPr algn="just"/>
            <a:r>
              <a:rPr lang="pt-BR" altLang="pt-BR" sz="2400" b="1" dirty="0" smtClean="0"/>
              <a:t>Melhoria da experiência de visitação: acessibilidade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 smtClean="0"/>
              <a:t>Ampliação dos benefícios para comunidades do entorno: emprego e empreendedorismo</a:t>
            </a:r>
            <a:endParaRPr lang="pt-BR" sz="2400" dirty="0" smtClean="0"/>
          </a:p>
          <a:p>
            <a:pPr algn="just"/>
            <a:endParaRPr lang="pt-BR" altLang="pt-BR" sz="2400" u="sng" dirty="0" smtClean="0"/>
          </a:p>
          <a:p>
            <a:pPr lvl="0" algn="just"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endParaRPr lang="pt-BR" sz="2000" dirty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400"/>
              </a:spcAft>
              <a:buNone/>
            </a:pPr>
            <a:endParaRPr lang="pt-BR" sz="1700" dirty="0">
              <a:latin typeface="+mj-lt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VISÃO - ONDE QUEREMOS CHEGAR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962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4674" y="908720"/>
            <a:ext cx="8316416" cy="5736604"/>
          </a:xfrm>
        </p:spPr>
        <p:txBody>
          <a:bodyPr/>
          <a:lstStyle/>
          <a:p>
            <a:pPr algn="just"/>
            <a:r>
              <a:rPr lang="pt-BR" altLang="pt-BR" dirty="0" smtClean="0"/>
              <a:t>Contexto: Parque Estadual Campos do Jordão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Fluxo de Trabalho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Visão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b="1" dirty="0" smtClean="0"/>
              <a:t>Marcos Regulatórios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Premissas </a:t>
            </a:r>
          </a:p>
          <a:p>
            <a:pPr algn="just"/>
            <a:endParaRPr lang="pt-BR" altLang="pt-BR" dirty="0"/>
          </a:p>
          <a:p>
            <a:pPr algn="just"/>
            <a:r>
              <a:rPr lang="pt-BR" altLang="pt-BR" dirty="0" smtClean="0"/>
              <a:t>Estudo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Modelagem</a:t>
            </a:r>
          </a:p>
          <a:p>
            <a:pPr algn="just"/>
            <a:endParaRPr lang="pt-BR" altLang="pt-BR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endParaRPr lang="pt-BR" altLang="pt-BR" dirty="0">
              <a:solidFill>
                <a:srgbClr val="FF0000"/>
              </a:solidFill>
            </a:endParaRPr>
          </a:p>
          <a:p>
            <a:pPr algn="just"/>
            <a:endParaRPr lang="pt-BR" altLang="pt-BR" dirty="0" smtClean="0">
              <a:solidFill>
                <a:srgbClr val="FF0000"/>
              </a:solidFill>
            </a:endParaRPr>
          </a:p>
          <a:p>
            <a:pPr algn="just"/>
            <a:endParaRPr lang="pt-BR" altLang="pt-BR" dirty="0"/>
          </a:p>
          <a:p>
            <a:pPr algn="just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pt-BR" dirty="0" smtClean="0">
              <a:latin typeface="Calibri" panose="020F0502020204030204" pitchFamily="34" charset="0"/>
            </a:endParaRPr>
          </a:p>
          <a:p>
            <a:pPr lvl="0" algn="just"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endParaRPr lang="pt-BR" dirty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400"/>
              </a:spcAft>
              <a:buNone/>
            </a:pPr>
            <a:endParaRPr lang="pt-BR" dirty="0">
              <a:latin typeface="+mj-lt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AGENDA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840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556792"/>
            <a:ext cx="8316416" cy="4942965"/>
          </a:xfrm>
        </p:spPr>
        <p:txBody>
          <a:bodyPr/>
          <a:lstStyle/>
          <a:p>
            <a:pPr algn="just"/>
            <a:r>
              <a:rPr lang="pt-BR" altLang="pt-BR" sz="2400" b="1" dirty="0" smtClean="0"/>
              <a:t>Plano de Manejo</a:t>
            </a:r>
            <a:endParaRPr lang="pt-BR" altLang="pt-BR" sz="2400" dirty="0" smtClean="0"/>
          </a:p>
          <a:p>
            <a:pPr algn="just"/>
            <a:endParaRPr lang="pt-BR" altLang="pt-BR" sz="2400" dirty="0"/>
          </a:p>
          <a:p>
            <a:pPr algn="just"/>
            <a:r>
              <a:rPr lang="pt-BR" altLang="pt-BR" sz="2400" b="1" dirty="0" smtClean="0"/>
              <a:t>Normativas </a:t>
            </a:r>
            <a:r>
              <a:rPr lang="pt-BR" altLang="pt-BR" sz="2400" dirty="0" smtClean="0"/>
              <a:t>– uso público</a:t>
            </a:r>
          </a:p>
          <a:p>
            <a:pPr algn="just"/>
            <a:endParaRPr lang="pt-BR" altLang="pt-BR" sz="2400" b="1" dirty="0"/>
          </a:p>
          <a:p>
            <a:pPr algn="just"/>
            <a:r>
              <a:rPr lang="pt-BR" sz="2400" b="1" dirty="0"/>
              <a:t>D</a:t>
            </a:r>
            <a:r>
              <a:rPr lang="pt-BR" sz="2400" b="1" dirty="0" smtClean="0"/>
              <a:t>ecreto Estadual nº 61.371/2015 </a:t>
            </a:r>
            <a:r>
              <a:rPr lang="pt-BR" sz="2400" dirty="0" smtClean="0"/>
              <a:t>– aproveitamento de estudos da iniciativa privada</a:t>
            </a:r>
            <a:endParaRPr lang="pt-BR" altLang="pt-BR" sz="2400" dirty="0"/>
          </a:p>
          <a:p>
            <a:pPr algn="just"/>
            <a:endParaRPr lang="pt-BR" altLang="pt-BR" sz="2400" dirty="0"/>
          </a:p>
          <a:p>
            <a:pPr algn="just"/>
            <a:r>
              <a:rPr lang="pt-BR" altLang="pt-BR" sz="2400" b="1" dirty="0" smtClean="0"/>
              <a:t>Lei Estadual </a:t>
            </a:r>
            <a:r>
              <a:rPr lang="pt-BR" sz="2400" b="1" dirty="0"/>
              <a:t>nº </a:t>
            </a:r>
            <a:r>
              <a:rPr lang="pt-BR" sz="2400" b="1" dirty="0" smtClean="0"/>
              <a:t>16.260/2016 </a:t>
            </a:r>
            <a:endParaRPr lang="pt-BR" sz="2400" b="1" dirty="0"/>
          </a:p>
          <a:p>
            <a:pPr algn="just"/>
            <a:endParaRPr lang="pt-BR" altLang="pt-BR" sz="2400" u="sng" dirty="0" smtClean="0"/>
          </a:p>
          <a:p>
            <a:pPr lvl="0" algn="just"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endParaRPr lang="pt-BR" sz="2000" dirty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400"/>
              </a:spcAft>
              <a:buNone/>
            </a:pPr>
            <a:endParaRPr lang="pt-BR" sz="1700" dirty="0">
              <a:latin typeface="+mj-lt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PRINCIPAIS MARCOS REGULATÓRIOS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34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8914" y="1628800"/>
            <a:ext cx="8316416" cy="4006861"/>
          </a:xfrm>
        </p:spPr>
        <p:txBody>
          <a:bodyPr/>
          <a:lstStyle/>
          <a:p>
            <a:pPr marL="0" indent="0" algn="just">
              <a:buNone/>
            </a:pPr>
            <a:endParaRPr lang="pt-BR" altLang="pt-BR" sz="2400" dirty="0" smtClean="0"/>
          </a:p>
          <a:p>
            <a:pPr marL="0" indent="0" algn="just">
              <a:buNone/>
            </a:pPr>
            <a:r>
              <a:rPr lang="pt-BR" altLang="pt-BR" sz="2400" dirty="0" smtClean="0"/>
              <a:t>“Autoriza </a:t>
            </a:r>
            <a:r>
              <a:rPr lang="pt-BR" altLang="pt-BR" sz="2400" dirty="0"/>
              <a:t>a Fazenda do Estado a conceder a exploração dos serviços ou o uso de áreas, ou parte de áreas, inerentes ao </a:t>
            </a:r>
            <a:r>
              <a:rPr lang="pt-BR" altLang="pt-BR" sz="2400" b="1" dirty="0"/>
              <a:t>ecoturismo</a:t>
            </a:r>
            <a:r>
              <a:rPr lang="pt-BR" altLang="pt-BR" sz="2400" dirty="0"/>
              <a:t> e à exploração comercial madeireira ou de subprodutos florestais, pelo </a:t>
            </a:r>
            <a:r>
              <a:rPr lang="pt-BR" altLang="pt-BR" sz="2400" b="1" dirty="0"/>
              <a:t>prazo de até 30 anos</a:t>
            </a:r>
            <a:r>
              <a:rPr lang="pt-BR" altLang="pt-BR" sz="2400" dirty="0"/>
              <a:t>, dos próprios estaduais</a:t>
            </a:r>
            <a:r>
              <a:rPr lang="pt-BR" altLang="pt-BR" sz="2400" dirty="0" smtClean="0"/>
              <a:t>.”</a:t>
            </a:r>
            <a:endParaRPr lang="pt-BR" altLang="pt-BR" sz="2400" dirty="0"/>
          </a:p>
          <a:p>
            <a:pPr algn="just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pt-BR" sz="2000" dirty="0" smtClean="0">
              <a:latin typeface="Calibri" panose="020F0502020204030204" pitchFamily="34" charset="0"/>
            </a:endParaRPr>
          </a:p>
          <a:p>
            <a:pPr lvl="0" algn="just"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endParaRPr lang="pt-BR" sz="2000" dirty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400"/>
              </a:spcAft>
              <a:buNone/>
            </a:pPr>
            <a:endParaRPr lang="pt-BR" sz="1700" dirty="0">
              <a:latin typeface="+mj-lt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LEI ESTADUAL Nº 16.260/2016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313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4056" y="1006315"/>
            <a:ext cx="8316416" cy="4942965"/>
          </a:xfrm>
        </p:spPr>
        <p:txBody>
          <a:bodyPr/>
          <a:lstStyle/>
          <a:p>
            <a:pPr algn="just"/>
            <a:r>
              <a:rPr lang="pt-BR" altLang="pt-BR" sz="2400" b="1" dirty="0" smtClean="0"/>
              <a:t>Plano </a:t>
            </a:r>
            <a:r>
              <a:rPr lang="pt-BR" altLang="pt-BR" sz="2400" b="1" dirty="0"/>
              <a:t>de Manejo </a:t>
            </a:r>
            <a:r>
              <a:rPr lang="pt-BR" altLang="pt-BR" sz="2400" dirty="0" smtClean="0"/>
              <a:t>aprovado: exploração</a:t>
            </a:r>
            <a:r>
              <a:rPr lang="pt-BR" altLang="pt-BR" sz="2400" dirty="0"/>
              <a:t>, única e exclusiva, de áreas de uso </a:t>
            </a:r>
            <a:r>
              <a:rPr lang="pt-BR" altLang="pt-BR" sz="2400" dirty="0" smtClean="0"/>
              <a:t>público;</a:t>
            </a:r>
          </a:p>
          <a:p>
            <a:pPr algn="just"/>
            <a:endParaRPr lang="pt-BR" altLang="pt-BR" sz="2400" dirty="0"/>
          </a:p>
          <a:p>
            <a:pPr algn="just"/>
            <a:r>
              <a:rPr lang="pt-BR" altLang="pt-BR" sz="2400" b="1" dirty="0" smtClean="0"/>
              <a:t>Recursos</a:t>
            </a:r>
            <a:r>
              <a:rPr lang="pt-BR" altLang="pt-BR" sz="2400" dirty="0" smtClean="0"/>
              <a:t> integralmente </a:t>
            </a:r>
            <a:r>
              <a:rPr lang="pt-BR" altLang="pt-BR" sz="2400" dirty="0"/>
              <a:t>aplicados na gestão e conservação das unidades integrantes do Sistema Estadual de Florestas </a:t>
            </a:r>
            <a:r>
              <a:rPr lang="pt-BR" altLang="pt-BR" sz="2400" dirty="0" smtClean="0"/>
              <a:t>(SIEFLOR);</a:t>
            </a:r>
          </a:p>
          <a:p>
            <a:pPr algn="just"/>
            <a:endParaRPr lang="pt-BR" altLang="pt-BR" sz="2400" dirty="0"/>
          </a:p>
          <a:p>
            <a:pPr algn="just"/>
            <a:r>
              <a:rPr lang="pt-BR" altLang="pt-BR" sz="2400" b="1" dirty="0" smtClean="0"/>
              <a:t>Oitivas</a:t>
            </a:r>
            <a:r>
              <a:rPr lang="pt-BR" altLang="pt-BR" sz="2400" dirty="0" smtClean="0"/>
              <a:t>: Conselho Consultivo, SIGAP, </a:t>
            </a:r>
            <a:r>
              <a:rPr lang="pt-BR" sz="2400" dirty="0" smtClean="0"/>
              <a:t>CONSEMA </a:t>
            </a:r>
            <a:r>
              <a:rPr lang="pt-BR" sz="2400" dirty="0"/>
              <a:t>com prévia realização de audiência </a:t>
            </a:r>
            <a:r>
              <a:rPr lang="pt-BR" sz="2400" dirty="0" smtClean="0"/>
              <a:t>pública;</a:t>
            </a:r>
          </a:p>
          <a:p>
            <a:pPr algn="just"/>
            <a:endParaRPr lang="pt-BR" altLang="pt-BR" sz="2400" u="sng" dirty="0" smtClean="0"/>
          </a:p>
          <a:p>
            <a:pPr algn="just"/>
            <a:r>
              <a:rPr lang="pt-BR" altLang="pt-BR" sz="2400" b="1" dirty="0"/>
              <a:t>Comissão de </a:t>
            </a:r>
            <a:r>
              <a:rPr lang="pt-BR" altLang="pt-BR" sz="2400" b="1" dirty="0" smtClean="0"/>
              <a:t>Fiscalização: </a:t>
            </a:r>
            <a:r>
              <a:rPr lang="pt-BR" altLang="pt-BR" sz="2400" dirty="0" smtClean="0"/>
              <a:t>acompanhamento</a:t>
            </a:r>
            <a:r>
              <a:rPr lang="pt-BR" altLang="pt-BR" sz="2400" b="1" dirty="0" smtClean="0"/>
              <a:t> </a:t>
            </a:r>
            <a:r>
              <a:rPr lang="pt-BR" altLang="pt-BR" sz="2400" dirty="0" smtClean="0"/>
              <a:t>do contrato e edital.</a:t>
            </a:r>
            <a:endParaRPr lang="pt-BR" altLang="pt-BR" sz="2400" dirty="0"/>
          </a:p>
          <a:p>
            <a:pPr lvl="0" algn="just"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endParaRPr lang="pt-BR" sz="2000" dirty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400"/>
              </a:spcAft>
              <a:buNone/>
            </a:pPr>
            <a:endParaRPr lang="pt-BR" sz="1700" dirty="0">
              <a:latin typeface="+mj-lt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REQUISITOS - LEI ESTADUAL Nº 16.260/2016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763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555776" y="908720"/>
            <a:ext cx="806489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4400" b="1" dirty="0" smtClean="0">
                <a:solidFill>
                  <a:schemeClr val="bg1"/>
                </a:solidFill>
                <a:latin typeface="Calibri" pitchFamily="34" charset="0"/>
              </a:rPr>
              <a:t>CANTAREIRA</a:t>
            </a:r>
            <a:endParaRPr lang="pt-BR" sz="4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FUNDAÇÃO FLORESTAL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43" t="10519" r="4075" b="3303"/>
          <a:stretch/>
        </p:blipFill>
        <p:spPr>
          <a:xfrm>
            <a:off x="722362" y="1000798"/>
            <a:ext cx="7773938" cy="520619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0161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ANEXO I - LEI ESTADUAL Nº 16.260/2016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pic>
        <p:nvPicPr>
          <p:cNvPr id="5" name="Imagem 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624736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2962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4674" y="908720"/>
            <a:ext cx="8316416" cy="5736604"/>
          </a:xfrm>
        </p:spPr>
        <p:txBody>
          <a:bodyPr/>
          <a:lstStyle/>
          <a:p>
            <a:pPr algn="just"/>
            <a:r>
              <a:rPr lang="pt-BR" altLang="pt-BR" dirty="0" smtClean="0"/>
              <a:t>Contexto: Parque Estadual Campos do Jordão</a:t>
            </a:r>
          </a:p>
          <a:p>
            <a:pPr algn="just">
              <a:buNone/>
            </a:pPr>
            <a:endParaRPr lang="pt-BR" altLang="pt-BR" dirty="0" smtClean="0"/>
          </a:p>
          <a:p>
            <a:pPr algn="just"/>
            <a:r>
              <a:rPr lang="pt-BR" altLang="pt-BR" dirty="0" smtClean="0"/>
              <a:t>Fluxo de Trabalho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Visão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Marcos Regulatórios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b="1" dirty="0" smtClean="0"/>
              <a:t>Premissas </a:t>
            </a:r>
          </a:p>
          <a:p>
            <a:pPr algn="just"/>
            <a:endParaRPr lang="pt-BR" altLang="pt-BR" dirty="0"/>
          </a:p>
          <a:p>
            <a:pPr algn="just"/>
            <a:r>
              <a:rPr lang="pt-BR" altLang="pt-BR" dirty="0" smtClean="0"/>
              <a:t>Estudo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Modelagem</a:t>
            </a:r>
          </a:p>
          <a:p>
            <a:pPr algn="just"/>
            <a:endParaRPr lang="pt-BR" altLang="pt-BR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endParaRPr lang="pt-BR" altLang="pt-BR" dirty="0">
              <a:solidFill>
                <a:srgbClr val="FF0000"/>
              </a:solidFill>
            </a:endParaRPr>
          </a:p>
          <a:p>
            <a:pPr algn="just"/>
            <a:endParaRPr lang="pt-BR" altLang="pt-BR" dirty="0" smtClean="0">
              <a:solidFill>
                <a:srgbClr val="FF0000"/>
              </a:solidFill>
            </a:endParaRPr>
          </a:p>
          <a:p>
            <a:pPr algn="just"/>
            <a:endParaRPr lang="pt-BR" altLang="pt-BR" dirty="0"/>
          </a:p>
          <a:p>
            <a:pPr algn="just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pt-BR" dirty="0" smtClean="0">
              <a:latin typeface="Calibri" panose="020F0502020204030204" pitchFamily="34" charset="0"/>
            </a:endParaRPr>
          </a:p>
          <a:p>
            <a:pPr lvl="0" algn="just"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endParaRPr lang="pt-BR" dirty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400"/>
              </a:spcAft>
              <a:buNone/>
            </a:pPr>
            <a:endParaRPr lang="pt-BR" dirty="0">
              <a:latin typeface="+mj-lt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AGENDA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840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79296" cy="523220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b="1" kern="1200" dirty="0" smtClean="0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</a:rPr>
              <a:t>PREMISSAS - TRANSPARÊNCIA E ACESSO </a:t>
            </a:r>
            <a:r>
              <a:rPr lang="pt-BR" b="1" kern="1200" dirty="0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</a:rPr>
              <a:t>À</a:t>
            </a:r>
            <a:r>
              <a:rPr lang="pt-BR" b="1" kern="1200" dirty="0" smtClean="0">
                <a:solidFill>
                  <a:srgbClr val="336600"/>
                </a:solidFill>
                <a:latin typeface="Calibri" pitchFamily="34" charset="0"/>
                <a:ea typeface="+mn-ea"/>
                <a:cs typeface="+mn-cs"/>
              </a:rPr>
              <a:t> INFORMAÇÃO</a:t>
            </a:r>
            <a:endParaRPr lang="pt-BR" b="1" kern="1200" dirty="0">
              <a:solidFill>
                <a:srgbClr val="336600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651626" cy="5325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203848" y="6381328"/>
            <a:ext cx="3322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http://www.parcerias.sp.gov.br/</a:t>
            </a:r>
          </a:p>
        </p:txBody>
      </p:sp>
    </p:spTree>
    <p:extLst>
      <p:ext uri="{BB962C8B-B14F-4D97-AF65-F5344CB8AC3E}">
        <p14:creationId xmlns="" xmlns:p14="http://schemas.microsoft.com/office/powerpoint/2010/main" val="219626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participação soci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222" y="4437112"/>
            <a:ext cx="4188778" cy="1809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5616624"/>
          </a:xfrm>
        </p:spPr>
        <p:txBody>
          <a:bodyPr/>
          <a:lstStyle/>
          <a:p>
            <a:pPr algn="just"/>
            <a:r>
              <a:rPr lang="pt-BR" dirty="0" smtClean="0"/>
              <a:t>CDPED </a:t>
            </a:r>
            <a:r>
              <a:rPr lang="pt-BR" dirty="0"/>
              <a:t>- </a:t>
            </a:r>
            <a:r>
              <a:rPr lang="pt-BR" dirty="0" smtClean="0"/>
              <a:t>Conselho </a:t>
            </a:r>
            <a:r>
              <a:rPr lang="pt-BR" dirty="0"/>
              <a:t>Diretor do Programa Estadual de Desestatização de São Paulo </a:t>
            </a:r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Grupo de Trabalho: SEGOV-SMA-FF-PGE-SEFAZ-SEPLAN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Parceria Instituto Semeia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Chamamento Público: Iniciativa Privada e Terceiro Setor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Oitivas: Sociedade Civil, Conselho Gestor e SIGAP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Audiência Pública</a:t>
            </a:r>
            <a:endParaRPr lang="pt-BR" b="1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PREMISSAS - PROCESSO PARTICIPATIVO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76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 algn="just"/>
            <a:r>
              <a:rPr lang="pt-BR" sz="2400" dirty="0" smtClean="0"/>
              <a:t>Sustentabilidade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Incentivo ao Ecoturismo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Prioridade na conservação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 smtClean="0"/>
              <a:t>Concessão como uma das alternativas de parceria: existem outros modelos de interesse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Ampliação dos benefícios para a comunidade do entorno</a:t>
            </a:r>
          </a:p>
          <a:p>
            <a:pPr algn="just"/>
            <a:endParaRPr lang="pt-BR" sz="24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PREMISSAS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824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4674" y="908720"/>
            <a:ext cx="8316416" cy="5736604"/>
          </a:xfrm>
        </p:spPr>
        <p:txBody>
          <a:bodyPr/>
          <a:lstStyle/>
          <a:p>
            <a:pPr algn="just"/>
            <a:r>
              <a:rPr lang="pt-BR" altLang="pt-BR" dirty="0" smtClean="0"/>
              <a:t>Contexto: Parque Estadual Campos do Jordão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Fluxo de Trabalho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Visão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Marcos Regulatórios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Premissas </a:t>
            </a:r>
          </a:p>
          <a:p>
            <a:pPr algn="just"/>
            <a:endParaRPr lang="pt-BR" altLang="pt-BR" dirty="0"/>
          </a:p>
          <a:p>
            <a:pPr algn="just"/>
            <a:r>
              <a:rPr lang="pt-BR" altLang="pt-BR" b="1" dirty="0" smtClean="0"/>
              <a:t>Estudo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Modelagem</a:t>
            </a:r>
          </a:p>
          <a:p>
            <a:pPr algn="just"/>
            <a:endParaRPr lang="pt-BR" altLang="pt-BR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endParaRPr lang="pt-BR" altLang="pt-BR" dirty="0">
              <a:solidFill>
                <a:srgbClr val="FF0000"/>
              </a:solidFill>
            </a:endParaRPr>
          </a:p>
          <a:p>
            <a:pPr algn="just"/>
            <a:endParaRPr lang="pt-BR" altLang="pt-BR" dirty="0" smtClean="0">
              <a:solidFill>
                <a:srgbClr val="FF0000"/>
              </a:solidFill>
            </a:endParaRPr>
          </a:p>
          <a:p>
            <a:pPr algn="just"/>
            <a:endParaRPr lang="pt-BR" altLang="pt-BR" dirty="0"/>
          </a:p>
          <a:p>
            <a:pPr algn="just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pt-BR" dirty="0" smtClean="0">
              <a:latin typeface="Calibri" panose="020F0502020204030204" pitchFamily="34" charset="0"/>
            </a:endParaRPr>
          </a:p>
          <a:p>
            <a:pPr lvl="0" algn="just"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endParaRPr lang="pt-BR" dirty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400"/>
              </a:spcAft>
              <a:buNone/>
            </a:pPr>
            <a:endParaRPr lang="pt-BR" dirty="0">
              <a:latin typeface="+mj-lt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AGENDA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840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2322" y="2332037"/>
            <a:ext cx="8229600" cy="4525963"/>
          </a:xfrm>
        </p:spPr>
        <p:txBody>
          <a:bodyPr/>
          <a:lstStyle/>
          <a:p>
            <a:pPr algn="just"/>
            <a:r>
              <a:rPr lang="pt-BR" sz="2400" dirty="0" smtClean="0"/>
              <a:t>Chamamento Público: captação de subsídios para o Projeto Piloto </a:t>
            </a:r>
          </a:p>
          <a:p>
            <a:pPr marL="0" indent="0" algn="just">
              <a:buNone/>
            </a:pPr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Estudo de Viabilidade Econômico Financeiro</a:t>
            </a:r>
          </a:p>
          <a:p>
            <a:pPr algn="just"/>
            <a:endParaRPr lang="pt-BR" sz="2400" dirty="0" smtClean="0"/>
          </a:p>
          <a:p>
            <a:pPr algn="just"/>
            <a:endParaRPr lang="pt-BR" sz="24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ESTUDO – março a junho 2017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10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4674" y="908720"/>
            <a:ext cx="8316416" cy="5736604"/>
          </a:xfrm>
        </p:spPr>
        <p:txBody>
          <a:bodyPr/>
          <a:lstStyle/>
          <a:p>
            <a:pPr algn="just"/>
            <a:r>
              <a:rPr lang="pt-BR" altLang="pt-BR" dirty="0" smtClean="0"/>
              <a:t>Contexto: Parque Estadual Campos do Jordão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Fluxo de Trabalho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Visão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Marcos Regulatórios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dirty="0" smtClean="0"/>
              <a:t>Premissas </a:t>
            </a:r>
          </a:p>
          <a:p>
            <a:pPr algn="just"/>
            <a:endParaRPr lang="pt-BR" altLang="pt-BR" dirty="0"/>
          </a:p>
          <a:p>
            <a:pPr algn="just"/>
            <a:r>
              <a:rPr lang="pt-BR" altLang="pt-BR" dirty="0" smtClean="0"/>
              <a:t>Estudo</a:t>
            </a:r>
          </a:p>
          <a:p>
            <a:pPr algn="just"/>
            <a:endParaRPr lang="pt-BR" altLang="pt-BR" dirty="0" smtClean="0"/>
          </a:p>
          <a:p>
            <a:pPr algn="just"/>
            <a:r>
              <a:rPr lang="pt-BR" altLang="pt-BR" b="1" dirty="0" smtClean="0"/>
              <a:t>Modelagem</a:t>
            </a:r>
          </a:p>
          <a:p>
            <a:pPr algn="just"/>
            <a:endParaRPr lang="pt-BR" altLang="pt-BR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endParaRPr lang="pt-BR" altLang="pt-BR" dirty="0">
              <a:solidFill>
                <a:srgbClr val="FF0000"/>
              </a:solidFill>
            </a:endParaRPr>
          </a:p>
          <a:p>
            <a:pPr algn="just"/>
            <a:endParaRPr lang="pt-BR" altLang="pt-BR" dirty="0" smtClean="0">
              <a:solidFill>
                <a:srgbClr val="FF0000"/>
              </a:solidFill>
            </a:endParaRPr>
          </a:p>
          <a:p>
            <a:pPr algn="just"/>
            <a:endParaRPr lang="pt-BR" altLang="pt-BR" dirty="0"/>
          </a:p>
          <a:p>
            <a:pPr algn="just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pt-BR" dirty="0" smtClean="0">
              <a:latin typeface="Calibri" panose="020F0502020204030204" pitchFamily="34" charset="0"/>
            </a:endParaRPr>
          </a:p>
          <a:p>
            <a:pPr lvl="0" algn="just"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endParaRPr lang="pt-BR" dirty="0">
              <a:latin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400"/>
              </a:spcAft>
              <a:buNone/>
            </a:pPr>
            <a:endParaRPr lang="pt-BR" dirty="0">
              <a:latin typeface="+mj-lt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AGENDA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840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MODELAGEM: julho 2017 a janeiro 2018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Caderno de Encargos</a:t>
            </a:r>
          </a:p>
          <a:p>
            <a:pPr lvl="1"/>
            <a:r>
              <a:rPr lang="pt-BR" dirty="0" smtClean="0"/>
              <a:t>Gestão</a:t>
            </a:r>
          </a:p>
          <a:p>
            <a:pPr lvl="1"/>
            <a:r>
              <a:rPr lang="pt-BR" dirty="0" smtClean="0"/>
              <a:t>Infraestrutura</a:t>
            </a:r>
          </a:p>
          <a:p>
            <a:pPr lvl="1"/>
            <a:r>
              <a:rPr lang="pt-BR" dirty="0" smtClean="0"/>
              <a:t>Visitação</a:t>
            </a:r>
          </a:p>
          <a:p>
            <a:pPr lvl="1"/>
            <a:r>
              <a:rPr lang="pt-BR" dirty="0" smtClean="0"/>
              <a:t>Conhecimento</a:t>
            </a:r>
          </a:p>
          <a:p>
            <a:pPr lvl="1"/>
            <a:r>
              <a:rPr lang="pt-BR" dirty="0" smtClean="0"/>
              <a:t>Desenvolvimento Local</a:t>
            </a:r>
          </a:p>
          <a:p>
            <a:pPr lvl="1"/>
            <a:endParaRPr lang="pt-BR" dirty="0" smtClean="0"/>
          </a:p>
          <a:p>
            <a:r>
              <a:rPr lang="pt-BR" dirty="0" smtClean="0"/>
              <a:t>Caderno de Indicadores de Desempenho</a:t>
            </a:r>
          </a:p>
          <a:p>
            <a:pPr lvl="1"/>
            <a:r>
              <a:rPr lang="pt-BR" dirty="0" smtClean="0"/>
              <a:t>25 indicadores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96306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44129"/>
          <a:stretch>
            <a:fillRect/>
          </a:stretch>
        </p:blipFill>
        <p:spPr bwMode="auto">
          <a:xfrm>
            <a:off x="1618694" y="903470"/>
            <a:ext cx="7525306" cy="59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MODELAGEM: ENCARGOS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306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PARQUE ESTADUAL CAMPOS DO JORDÃO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340536" cy="519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161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53307"/>
          <a:stretch>
            <a:fillRect/>
          </a:stretch>
        </p:blipFill>
        <p:spPr bwMode="auto">
          <a:xfrm>
            <a:off x="795204" y="650379"/>
            <a:ext cx="7956910" cy="526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MODELAGEM: ENCARGOS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306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MODELAGEM: INDICADORES DE DESEMPENHO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484674" y="917092"/>
            <a:ext cx="676339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tabLst>
                <a:tab pos="2193925" algn="l"/>
              </a:tabLst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Indicadores de Gestão e Operação</a:t>
            </a:r>
          </a:p>
          <a:p>
            <a:pPr lvl="0">
              <a:tabLst>
                <a:tab pos="2193925" algn="l"/>
              </a:tabLst>
            </a:pP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lvl="0">
              <a:tabLst>
                <a:tab pos="2193925" algn="l"/>
              </a:tabLst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G1. Efetividade na Proteção do patrimônio e usuários do parque</a:t>
            </a:r>
          </a:p>
          <a:p>
            <a:pPr lvl="0">
              <a:tabLst>
                <a:tab pos="2193925" algn="l"/>
              </a:tabLst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G2. Efetividade na gestão de resíduos e limpeza</a:t>
            </a:r>
          </a:p>
          <a:p>
            <a:pPr lvl="0">
              <a:tabLst>
                <a:tab pos="2193925" algn="l"/>
              </a:tabLst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G3. Efetividade na manutenção de áreas verdes</a:t>
            </a:r>
          </a:p>
          <a:p>
            <a:pPr lvl="0">
              <a:tabLst>
                <a:tab pos="2193925" algn="l"/>
              </a:tabLst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G4. Efetividade na prevenção e combate a incêndios</a:t>
            </a:r>
          </a:p>
          <a:p>
            <a:pPr lvl="0">
              <a:tabLst>
                <a:tab pos="2193925" algn="l"/>
              </a:tabLst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G5. Efetividade no gerenciamento de riscos e contingências</a:t>
            </a:r>
          </a:p>
          <a:p>
            <a:pPr lvl="0">
              <a:tabLst>
                <a:tab pos="2193925" algn="l"/>
              </a:tabLst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G6. Efetividade na elaboração e apresentação de reportes</a:t>
            </a:r>
          </a:p>
          <a:p>
            <a:pPr lvl="0">
              <a:tabLst>
                <a:tab pos="2193925" algn="l"/>
              </a:tabLst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G7. Excelência operacional (opcional)</a:t>
            </a:r>
          </a:p>
          <a:p>
            <a:pPr lvl="0">
              <a:tabLst>
                <a:tab pos="2193925" algn="l"/>
              </a:tabLst>
            </a:pP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lvl="0">
              <a:tabLst>
                <a:tab pos="2193925" algn="l"/>
              </a:tabLst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Indicadores de Infraestrutura</a:t>
            </a:r>
          </a:p>
          <a:p>
            <a:pPr lvl="0">
              <a:tabLst>
                <a:tab pos="2193925" algn="l"/>
              </a:tabLst>
            </a:pP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lvl="0">
              <a:tabLst>
                <a:tab pos="2193925" algn="l"/>
              </a:tabLst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I1. Efetividade de prazo e qualidade</a:t>
            </a:r>
          </a:p>
          <a:p>
            <a:pPr lvl="0">
              <a:tabLst>
                <a:tab pos="2193925" algn="l"/>
              </a:tabLst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I2. Efetividade no fornecimento de água</a:t>
            </a:r>
          </a:p>
          <a:p>
            <a:pPr lvl="0">
              <a:tabLst>
                <a:tab pos="2193925" algn="l"/>
              </a:tabLst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I3. Efetividade nos sistemas de drenagem</a:t>
            </a:r>
          </a:p>
          <a:p>
            <a:pPr lvl="0">
              <a:tabLst>
                <a:tab pos="2193925" algn="l"/>
              </a:tabLst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I4. Efetividade no tratamento de esgoto</a:t>
            </a:r>
          </a:p>
          <a:p>
            <a:pPr lvl="0">
              <a:tabLst>
                <a:tab pos="2193925" algn="l"/>
              </a:tabLst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I5. Efetividade no fornecimento de energia</a:t>
            </a:r>
          </a:p>
          <a:p>
            <a:pPr lvl="0">
              <a:tabLst>
                <a:tab pos="2193925" algn="l"/>
              </a:tabLst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I6. Efetividade no sistema de trilhas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306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MODELAGEM: INDICADORES DE DESEMPENHO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251520" y="764704"/>
            <a:ext cx="7699544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r>
              <a:rPr kumimoji="0" lang="pt-B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Indicadores de Visitação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V1. Disponibilidade de serviços e monitoria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V2. Excelência operacional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V3. Efetividade no registro de imagens de acesso ao parque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V4. Efetividade na cobrança de ingresso e cadastro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V5. Efetividade no sistema de monitoramento de impactos da visitação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V6. Efetividade no atendimento dos visitantes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r>
              <a:rPr kumimoji="0" lang="pt-B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Indicadores de Conhecimento e Satisfação da Comunidade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C1. Efetividade na pesquisa científica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C2. Efetividade na pesquisa de satisfação do visitante e comunidade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C3. Efetividade na realização de eventos e ações de educação ambiental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C4. Efetividade no atendimento de escolas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r>
              <a:rPr kumimoji="0" lang="pt-B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Indicadores de Desenvolvimento Local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D1. Efetividade no encadeamento produtivo (opcional)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D2. Efetividade no atendimento da comunidade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3925" algn="l"/>
              </a:tabLst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306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MODELAGEM PECJ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632584"/>
            <a:ext cx="833579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Área Objeto de Concessão / Área Total: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5,67 %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Investimento Estimado (20 anos): R$ 9,5 milhões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Alimentação;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Lojas;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Centro de Aventuras;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Centro de Visitantes;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Hospedaria;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Estacionamento;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Controle de Acesso;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Reformas: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uditório, vias, trilhas, serraria, alojamento e escritório.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Ingresso:  R$ 15,00 </a:t>
            </a:r>
          </a:p>
          <a:p>
            <a:pPr lvl="4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R$ 19,00 ( após 18 meses e com investimento realizados)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Visitação: 168 mil (ano 1) &gt; 470 mil (ano 20)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Outorga Fixa: R$ 518 mil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Outorga Variável: 6,0% do Faturamento Bruto Anual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Redução para 3,5% mediante bom desempenho.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Outorga Variável Média Estimada Anual: R$ 441 mil a R$ 756 mil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Critério Licitação: maior outorga fixa</a:t>
            </a:r>
          </a:p>
          <a:p>
            <a:pPr lvl="1">
              <a:lnSpc>
                <a:spcPct val="150000"/>
              </a:lnSpc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728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" y="979942"/>
            <a:ext cx="9143999" cy="5761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ÁREA CONCESSÃO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836712"/>
            <a:ext cx="7620041" cy="53799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191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" y="979942"/>
            <a:ext cx="9143999" cy="5761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ÁREA CONCESSÃO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397" y="836712"/>
            <a:ext cx="7579205" cy="53511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290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PRÓXIMOS PASSOS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84674" y="1556792"/>
            <a:ext cx="6984776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Oitiva CONSEMA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Aprovação CDPED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pt-B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Publicação Edital / Licitação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pt-B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Assinatura do Contrato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596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6" descr="trilha dos campos CNPMT Mauro Castex.jpg"/>
          <p:cNvPicPr>
            <a:picLocks noChangeAspect="1"/>
          </p:cNvPicPr>
          <p:nvPr/>
        </p:nvPicPr>
        <p:blipFill>
          <a:blip r:embed="rId3" cstate="print"/>
          <a:srcRect b="34612"/>
          <a:stretch>
            <a:fillRect/>
          </a:stretch>
        </p:blipFill>
        <p:spPr bwMode="auto">
          <a:xfrm>
            <a:off x="0" y="894258"/>
            <a:ext cx="9143999" cy="534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Imagem 11" descr="top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51520" y="1412776"/>
            <a:ext cx="8640960" cy="576064"/>
          </a:xfrm>
        </p:spPr>
        <p:txBody>
          <a:bodyPr/>
          <a:lstStyle/>
          <a:p>
            <a:pPr algn="ctr"/>
            <a:r>
              <a:rPr lang="pt-BR" sz="3200" dirty="0" smtClean="0"/>
              <a:t>OBRIGADO !</a:t>
            </a: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</p:spTree>
    <p:extLst>
      <p:ext uri="{BB962C8B-B14F-4D97-AF65-F5344CB8AC3E}">
        <p14:creationId xmlns="" xmlns:p14="http://schemas.microsoft.com/office/powerpoint/2010/main" val="33242278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PARQUE ESTADUAL CAMPOS DOJORDÃO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92525421"/>
              </p:ext>
            </p:extLst>
          </p:nvPr>
        </p:nvGraphicFramePr>
        <p:xfrm>
          <a:off x="2627784" y="908720"/>
          <a:ext cx="4322572" cy="5771956"/>
        </p:xfrm>
        <a:graphic>
          <a:graphicData uri="http://schemas.openxmlformats.org/drawingml/2006/table">
            <a:tbl>
              <a:tblPr/>
              <a:tblGrid>
                <a:gridCol w="2108570"/>
                <a:gridCol w="2214002"/>
              </a:tblGrid>
              <a:tr h="202331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PARQUE ESTADUAL</a:t>
                      </a:r>
                      <a:r>
                        <a:rPr lang="pt-BR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CAMPOS DO JORDÃO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98786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Secretaria Responsável</a:t>
                      </a: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</a:t>
                      </a: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33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Quem administra</a:t>
                      </a: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Fundação Florestal</a:t>
                      </a: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44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Visitantes  (2016)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  <a:r>
                        <a:rPr lang="pt-BR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mil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33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8.341 hectares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331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Ingresso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3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Conselho Consultivo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Out/17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3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Funcionários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39(22 terceirizados)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35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Estacionamento</a:t>
                      </a: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Gratuito (vagas)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3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Receita (2016)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R$ 1.170.784,00 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72" marR="5472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664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Atrativos</a:t>
                      </a:r>
                    </a:p>
                    <a:p>
                      <a:pPr algn="l" rtl="0" fontAlgn="b"/>
                      <a:endParaRPr lang="pt-BR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b"/>
                      <a:endParaRPr lang="pt-BR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b"/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72" marR="5472" marT="54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 fontAlgn="b">
                        <a:buFont typeface="Wingdings" panose="05000000000000000000" pitchFamily="2" charset="2"/>
                        <a:buChar char="ü"/>
                      </a:pP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trilhas</a:t>
                      </a:r>
                    </a:p>
                    <a:p>
                      <a:pPr marL="285750" indent="-285750" algn="l" rtl="0" fontAlgn="b">
                        <a:buFont typeface="Wingdings" panose="05000000000000000000" pitchFamily="2" charset="2"/>
                        <a:buChar char="ü"/>
                      </a:pP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Cachoeira</a:t>
                      </a:r>
                    </a:p>
                    <a:p>
                      <a:pPr marL="285750" indent="-285750" algn="l" rtl="0" fontAlgn="b">
                        <a:buFont typeface="Wingdings" panose="05000000000000000000" pitchFamily="2" charset="2"/>
                        <a:buChar char="ü"/>
                      </a:pP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Serraria com roda d´água,</a:t>
                      </a:r>
                      <a:r>
                        <a:rPr lang="pt-BR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centro de visitantes, capela, lagos, loja, restaurante, cafeteria, central de aventuras, trenzinho</a:t>
                      </a:r>
                      <a:endParaRPr lang="pt-BR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indent="-285750" algn="l" rtl="0" fontAlgn="b">
                        <a:buFont typeface="Wingdings" panose="05000000000000000000" pitchFamily="2" charset="2"/>
                        <a:buChar char="ü"/>
                      </a:pP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Bosque Vermelho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pt-BR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indent="-285750" algn="ctr" rtl="0" fontAlgn="b">
                        <a:buFont typeface="Wingdings" panose="05000000000000000000" pitchFamily="2" charset="2"/>
                        <a:buChar char="ü"/>
                      </a:pP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72" marR="5472" marT="54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6306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PARQUE ESTADUAL CAMPOS DO JORDÃO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1079157"/>
            <a:ext cx="8496943" cy="281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pt-BR" sz="1600" b="1" dirty="0">
                <a:ea typeface="Calibri" panose="020F0502020204030204" pitchFamily="34" charset="0"/>
                <a:cs typeface="Arial" panose="020B0604020202020204" pitchFamily="34" charset="0"/>
              </a:rPr>
              <a:t>Recursos Humanos</a:t>
            </a: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600" b="1" dirty="0" smtClean="0">
                <a:ea typeface="Calibri" panose="020F0502020204030204" pitchFamily="34" charset="0"/>
                <a:cs typeface="Arial" panose="020B0604020202020204" pitchFamily="34" charset="0"/>
              </a:rPr>
              <a:t>15 </a:t>
            </a:r>
            <a:r>
              <a:rPr lang="pt-BR" sz="1600" dirty="0">
                <a:ea typeface="Calibri" panose="020F0502020204030204" pitchFamily="34" charset="0"/>
                <a:cs typeface="Arial" panose="020B0604020202020204" pitchFamily="34" charset="0"/>
              </a:rPr>
              <a:t>Funcionários do Instituto Florestal</a:t>
            </a: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600" b="1" dirty="0"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pt-BR" sz="1600" b="1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Funcionários Fundação Florestal: Gestor e estagiário</a:t>
            </a:r>
            <a:endParaRPr lang="pt-BR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600" b="1" dirty="0" smtClean="0">
                <a:ea typeface="Calibri" panose="020F0502020204030204" pitchFamily="34" charset="0"/>
                <a:cs typeface="Arial" panose="020B0604020202020204" pitchFamily="34" charset="0"/>
              </a:rPr>
              <a:t>22  </a:t>
            </a:r>
            <a:r>
              <a:rPr lang="pt-BR" sz="1600" dirty="0">
                <a:ea typeface="Calibri" panose="020F0502020204030204" pitchFamily="34" charset="0"/>
                <a:cs typeface="Arial" panose="020B0604020202020204" pitchFamily="34" charset="0"/>
              </a:rPr>
              <a:t>Funcionários Terceirizados</a:t>
            </a:r>
            <a:r>
              <a:rPr lang="pt-BR" sz="1600" b="1" dirty="0"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pt-BR" sz="1600" dirty="0">
                <a:ea typeface="Calibri" panose="020F0502020204030204" pitchFamily="34" charset="0"/>
                <a:cs typeface="Arial" panose="020B0604020202020204" pitchFamily="34" charset="0"/>
              </a:rPr>
              <a:t> 12 vigilantes (6 postos), 3 limpeza, 2 manutenção de área verdes e </a:t>
            </a:r>
            <a:r>
              <a:rPr lang="pt-B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5 </a:t>
            </a:r>
            <a:r>
              <a:rPr lang="pt-BR" sz="1600" dirty="0">
                <a:ea typeface="Calibri" panose="020F0502020204030204" pitchFamily="34" charset="0"/>
                <a:cs typeface="Arial" panose="020B0604020202020204" pitchFamily="34" charset="0"/>
              </a:rPr>
              <a:t>monitores ambientais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pt-BR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pt-BR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pt-BR" sz="1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Conteúdo 1"/>
          <p:cNvSpPr txBox="1">
            <a:spLocks/>
          </p:cNvSpPr>
          <p:nvPr/>
        </p:nvSpPr>
        <p:spPr>
          <a:xfrm>
            <a:off x="323528" y="3038621"/>
            <a:ext cx="8496944" cy="3214243"/>
          </a:xfrm>
          <a:prstGeom prst="rect">
            <a:avLst/>
          </a:prstGeom>
        </p:spPr>
        <p:txBody>
          <a:bodyPr numCol="2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 dirty="0" smtClean="0">
                <a:ea typeface="Calibri" panose="020F0502020204030204" pitchFamily="34" charset="0"/>
                <a:cs typeface="Arial" panose="020B0604020202020204" pitchFamily="34" charset="0"/>
              </a:rPr>
              <a:t>TRILHAS</a:t>
            </a:r>
          </a:p>
          <a:p>
            <a:pPr lvl="1" indent="-342900" fontAlgn="base">
              <a:lnSpc>
                <a:spcPct val="115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Trilha das Quatro Pontes – 1.000 m (dificuldade baixa)</a:t>
            </a:r>
          </a:p>
          <a:p>
            <a:pPr lvl="1" indent="-342900" fontAlgn="base">
              <a:lnSpc>
                <a:spcPct val="115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Trilha da Cachoeira - 4.600 m (dificuldade baixa)</a:t>
            </a:r>
          </a:p>
          <a:p>
            <a:pPr lvl="1" indent="-342900" fontAlgn="base">
              <a:lnSpc>
                <a:spcPct val="115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Trilha do Rio Sapucaí - 2.600 m (dificuldade média)</a:t>
            </a:r>
          </a:p>
          <a:p>
            <a:pPr lvl="1" indent="-342900" fontAlgn="base">
              <a:lnSpc>
                <a:spcPct val="115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Trilha dos Campos - 3.000 m (dificuldade média)</a:t>
            </a:r>
          </a:p>
          <a:p>
            <a:pPr lvl="1" indent="-342900" fontAlgn="base">
              <a:lnSpc>
                <a:spcPct val="115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Trilha da Celestina/Monitorada – 8.000 m (dificuldade alta)</a:t>
            </a:r>
            <a:endParaRPr lang="pt-BR" sz="1600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5000"/>
              </a:lnSpc>
            </a:pPr>
            <a:r>
              <a:rPr lang="pt-BR" sz="1600" b="1" dirty="0" smtClean="0">
                <a:ea typeface="Calibri" panose="020F0502020204030204" pitchFamily="34" charset="0"/>
                <a:cs typeface="Arial" panose="020B0604020202020204" pitchFamily="34" charset="0"/>
              </a:rPr>
              <a:t>OUTROS</a:t>
            </a:r>
          </a:p>
          <a:p>
            <a:pPr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t-B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Centro de Visitantes</a:t>
            </a:r>
          </a:p>
          <a:p>
            <a:pPr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t-B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Centro de Exposições/sala de reuniões</a:t>
            </a:r>
          </a:p>
          <a:p>
            <a:pPr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t-B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Espaço Araucária</a:t>
            </a:r>
          </a:p>
          <a:p>
            <a:pPr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t-B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Bosques</a:t>
            </a:r>
          </a:p>
          <a:p>
            <a:pPr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t-B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Lagos de carpas com ninfeias</a:t>
            </a:r>
          </a:p>
          <a:p>
            <a:pPr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t-BR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Capelinha</a:t>
            </a:r>
            <a:endParaRPr lang="pt-BR" sz="1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53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PARQUE ESTADUAL CAMPOS DO JORDÃO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2799065" y="852077"/>
            <a:ext cx="6746789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Conteúdo 1"/>
          <p:cNvSpPr>
            <a:spLocks noGrp="1"/>
          </p:cNvSpPr>
          <p:nvPr>
            <p:ph idx="1"/>
          </p:nvPr>
        </p:nvSpPr>
        <p:spPr>
          <a:xfrm>
            <a:off x="484674" y="1115271"/>
            <a:ext cx="8265568" cy="5048990"/>
          </a:xfrm>
        </p:spPr>
        <p:txBody>
          <a:bodyPr numCol="2">
            <a:noAutofit/>
          </a:bodyPr>
          <a:lstStyle/>
          <a:p>
            <a:pPr marL="557213" lvl="1" indent="-214313">
              <a:lnSpc>
                <a:spcPct val="115000"/>
              </a:lnSpc>
            </a:pPr>
            <a:r>
              <a:rPr lang="pt-BR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PERMISSIONÁRIOS</a:t>
            </a:r>
          </a:p>
          <a:p>
            <a:pPr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t-BR" sz="2000" dirty="0" smtClean="0">
                <a:ea typeface="Calibri" panose="020F0502020204030204" pitchFamily="34" charset="0"/>
                <a:cs typeface="Arial" panose="020B0604020202020204" pitchFamily="34" charset="0"/>
              </a:rPr>
              <a:t>Ecoturismo: </a:t>
            </a:r>
            <a:r>
              <a:rPr lang="pt-BR" sz="20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arvorismo</a:t>
            </a:r>
            <a:r>
              <a:rPr lang="pt-BR" sz="2000" dirty="0">
                <a:ea typeface="Calibri" panose="020F0502020204030204" pitchFamily="34" charset="0"/>
                <a:cs typeface="Arial" panose="020B0604020202020204" pitchFamily="34" charset="0"/>
              </a:rPr>
              <a:t>, tirolesa e aluguel de bicicletas</a:t>
            </a:r>
          </a:p>
          <a:p>
            <a:pPr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ea typeface="Calibri" panose="020F0502020204030204" pitchFamily="34" charset="0"/>
                <a:cs typeface="Arial" panose="020B0604020202020204" pitchFamily="34" charset="0"/>
              </a:rPr>
              <a:t>Restaurante</a:t>
            </a:r>
          </a:p>
          <a:p>
            <a:pPr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t-BR" sz="2000" dirty="0" err="1">
                <a:ea typeface="Calibri" panose="020F0502020204030204" pitchFamily="34" charset="0"/>
                <a:cs typeface="Arial" panose="020B0604020202020204" pitchFamily="34" charset="0"/>
              </a:rPr>
              <a:t>Chocolateria</a:t>
            </a:r>
            <a:r>
              <a:rPr lang="pt-BR" sz="2000" dirty="0">
                <a:ea typeface="Calibri" panose="020F0502020204030204" pitchFamily="34" charset="0"/>
                <a:cs typeface="Arial" panose="020B0604020202020204" pitchFamily="34" charset="0"/>
              </a:rPr>
              <a:t> e café</a:t>
            </a:r>
          </a:p>
          <a:p>
            <a:pPr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ea typeface="Calibri" panose="020F0502020204030204" pitchFamily="34" charset="0"/>
                <a:cs typeface="Arial" panose="020B0604020202020204" pitchFamily="34" charset="0"/>
              </a:rPr>
              <a:t>Trenzinho</a:t>
            </a:r>
          </a:p>
          <a:p>
            <a:pPr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ea typeface="Calibri" panose="020F0502020204030204" pitchFamily="34" charset="0"/>
                <a:cs typeface="Arial" panose="020B0604020202020204" pitchFamily="34" charset="0"/>
              </a:rPr>
              <a:t>Lojas de souvenires e artesanato</a:t>
            </a:r>
          </a:p>
          <a:p>
            <a:pPr lvl="1" indent="-342900">
              <a:lnSpc>
                <a:spcPct val="115000"/>
              </a:lnSpc>
              <a:buNone/>
            </a:pPr>
            <a:endParaRPr lang="pt-BR" sz="2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 descr="Agência Ecoturis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80928"/>
            <a:ext cx="2326984" cy="174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725145"/>
            <a:ext cx="2213049" cy="151216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725144"/>
            <a:ext cx="2362452" cy="1490898"/>
          </a:xfrm>
          <a:prstGeom prst="rect">
            <a:avLst/>
          </a:prstGeom>
        </p:spPr>
      </p:pic>
      <p:pic>
        <p:nvPicPr>
          <p:cNvPr id="12" name="Picture 3" descr="PECJ artesana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80728"/>
            <a:ext cx="2304256" cy="165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Lanchonete Chocolater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980728"/>
            <a:ext cx="2131455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Loja Souveni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80928"/>
            <a:ext cx="216939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9223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PARQUE ESTADUAL CAMPOS DO JORDÃO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7" name="Espaço Reservado para Conteúdo 1"/>
          <p:cNvSpPr>
            <a:spLocks noGrp="1"/>
          </p:cNvSpPr>
          <p:nvPr>
            <p:ph idx="1"/>
          </p:nvPr>
        </p:nvSpPr>
        <p:spPr>
          <a:xfrm>
            <a:off x="251520" y="1115271"/>
            <a:ext cx="8424936" cy="490601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BR" sz="1800" b="1" dirty="0" smtClean="0"/>
              <a:t>PROGRAMAS DE GESTÃO</a:t>
            </a:r>
          </a:p>
          <a:p>
            <a:pPr marL="0" indent="0">
              <a:lnSpc>
                <a:spcPct val="120000"/>
              </a:lnSpc>
              <a:buNone/>
            </a:pPr>
            <a:endParaRPr lang="pt-BR" sz="1800" b="1" dirty="0" smtClean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t-BR" sz="1800" dirty="0" smtClean="0"/>
              <a:t>Gestão Organizacional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t-BR" sz="1800" dirty="0" smtClean="0"/>
              <a:t>Proteção e Fiscalização Ambiental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t-BR" sz="1800" dirty="0" smtClean="0"/>
              <a:t>Uso Público</a:t>
            </a:r>
          </a:p>
          <a:p>
            <a:pPr lvl="1">
              <a:lnSpc>
                <a:spcPct val="120000"/>
              </a:lnSpc>
            </a:pPr>
            <a:r>
              <a:rPr lang="pt-BR" sz="1800" dirty="0" smtClean="0"/>
              <a:t>Subprograma de Educação Ambiental</a:t>
            </a:r>
          </a:p>
          <a:p>
            <a:pPr lvl="1">
              <a:lnSpc>
                <a:spcPct val="120000"/>
              </a:lnSpc>
            </a:pPr>
            <a:r>
              <a:rPr lang="pt-BR" sz="1800" dirty="0" smtClean="0"/>
              <a:t>Subprograma de Visitação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t-BR" sz="1800" dirty="0" smtClean="0"/>
              <a:t>Pesquisa e manejo do Patrimônio Natural e Cultural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t-BR" sz="1800" dirty="0" smtClean="0"/>
              <a:t>Interação Socioambiental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t-BR" sz="1800" dirty="0" smtClean="0"/>
              <a:t>Regularização Fundiária</a:t>
            </a:r>
          </a:p>
          <a:p>
            <a:pPr marL="0" indent="0" algn="ctr">
              <a:lnSpc>
                <a:spcPct val="120000"/>
              </a:lnSpc>
              <a:buNone/>
            </a:pPr>
            <a:endParaRPr lang="pt-BR" sz="1800" dirty="0" smtClean="0"/>
          </a:p>
          <a:p>
            <a:pPr marL="0" indent="0" algn="ctr">
              <a:lnSpc>
                <a:spcPct val="120000"/>
              </a:lnSpc>
              <a:buNone/>
            </a:pPr>
            <a:r>
              <a:rPr lang="pt-BR" sz="1800" dirty="0" smtClean="0"/>
              <a:t>Programas são executados através da criação de </a:t>
            </a:r>
            <a:r>
              <a:rPr lang="pt-BR" sz="1800" b="1" dirty="0" smtClean="0"/>
              <a:t>Câmaras Técnicas </a:t>
            </a:r>
            <a:r>
              <a:rPr lang="pt-BR" sz="1800" dirty="0" smtClean="0"/>
              <a:t>e/ ou </a:t>
            </a:r>
            <a:r>
              <a:rPr lang="pt-BR" sz="1800" b="1" dirty="0" smtClean="0"/>
              <a:t>Grupos de Trabalho </a:t>
            </a:r>
            <a:r>
              <a:rPr lang="pt-BR" sz="1800" dirty="0" smtClean="0"/>
              <a:t>– participação de conselheiros e não conselheiros.</a:t>
            </a:r>
          </a:p>
          <a:p>
            <a:pPr marL="0" indent="0">
              <a:lnSpc>
                <a:spcPct val="120000"/>
              </a:lnSpc>
              <a:buNone/>
            </a:pPr>
            <a:endParaRPr lang="pt-BR" sz="1800" b="1" dirty="0"/>
          </a:p>
        </p:txBody>
      </p:sp>
    </p:spTree>
    <p:extLst>
      <p:ext uri="{BB962C8B-B14F-4D97-AF65-F5344CB8AC3E}">
        <p14:creationId xmlns="" xmlns:p14="http://schemas.microsoft.com/office/powerpoint/2010/main" val="7719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94376914"/>
              </p:ext>
            </p:extLst>
          </p:nvPr>
        </p:nvGraphicFramePr>
        <p:xfrm>
          <a:off x="117454" y="836713"/>
          <a:ext cx="8727816" cy="5400600"/>
        </p:xfrm>
        <a:graphic>
          <a:graphicData uri="http://schemas.openxmlformats.org/presentationml/2006/ole">
            <p:oleObj spid="_x0000_s1026" name="Acrobat Document" r:id="rId3" imgW="11333333" imgH="8019048" progId="AcroExch.Document.DC">
              <p:embed/>
            </p:oleObj>
          </a:graphicData>
        </a:graphic>
      </p:graphicFrame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84674" y="169476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336600"/>
                </a:solidFill>
                <a:latin typeface="Calibri" pitchFamily="34" charset="0"/>
              </a:rPr>
              <a:t>FITOFISIONOMIAS</a:t>
            </a:r>
            <a:endParaRPr lang="pt-BR" sz="28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pic>
        <p:nvPicPr>
          <p:cNvPr id="4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979" y="1223160"/>
            <a:ext cx="3744416" cy="440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376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6547</TotalTime>
  <Words>1236</Words>
  <Application>Microsoft Office PowerPoint</Application>
  <PresentationFormat>Apresentação na tela (4:3)</PresentationFormat>
  <Paragraphs>451</Paragraphs>
  <Slides>47</Slides>
  <Notes>36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0" baseType="lpstr">
      <vt:lpstr>Design padrão</vt:lpstr>
      <vt:lpstr>Custom Design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PREMISSAS - TRANSPARÊNCIA E ACESSO À INFORMAÇÃO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OBRIGADO ! </vt:lpstr>
    </vt:vector>
  </TitlesOfParts>
  <Company>Cpla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arleteo</dc:creator>
  <cp:lastModifiedBy>erubbi</cp:lastModifiedBy>
  <cp:revision>664</cp:revision>
  <cp:lastPrinted>2018-03-05T22:30:58Z</cp:lastPrinted>
  <dcterms:created xsi:type="dcterms:W3CDTF">2009-03-18T13:54:16Z</dcterms:created>
  <dcterms:modified xsi:type="dcterms:W3CDTF">2018-06-14T17:55:01Z</dcterms:modified>
</cp:coreProperties>
</file>