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40.jpg" ContentType="image/jpe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3"/>
  </p:notesMasterIdLst>
  <p:sldIdLst>
    <p:sldId id="3701" r:id="rId6"/>
    <p:sldId id="1130" r:id="rId7"/>
    <p:sldId id="686" r:id="rId8"/>
    <p:sldId id="685" r:id="rId9"/>
    <p:sldId id="1129" r:id="rId10"/>
    <p:sldId id="1131" r:id="rId11"/>
    <p:sldId id="1137" r:id="rId12"/>
    <p:sldId id="3704" r:id="rId13"/>
    <p:sldId id="1133" r:id="rId14"/>
    <p:sldId id="3714" r:id="rId15"/>
    <p:sldId id="3717" r:id="rId16"/>
    <p:sldId id="3720" r:id="rId17"/>
    <p:sldId id="3624" r:id="rId18"/>
    <p:sldId id="1132" r:id="rId19"/>
    <p:sldId id="1135" r:id="rId20"/>
    <p:sldId id="1269" r:id="rId21"/>
    <p:sldId id="258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DB8E092-BCD7-460E-92F8-B65A47169F56}">
          <p14:sldIdLst>
            <p14:sldId id="3701"/>
            <p14:sldId id="1130"/>
            <p14:sldId id="686"/>
            <p14:sldId id="685"/>
            <p14:sldId id="1129"/>
            <p14:sldId id="1131"/>
            <p14:sldId id="1137"/>
            <p14:sldId id="3704"/>
            <p14:sldId id="1133"/>
            <p14:sldId id="3714"/>
            <p14:sldId id="3717"/>
            <p14:sldId id="3720"/>
            <p14:sldId id="3624"/>
            <p14:sldId id="1132"/>
            <p14:sldId id="1135"/>
            <p14:sldId id="1269"/>
            <p14:sldId id="258"/>
          </p14:sldIdLst>
        </p14:section>
        <p14:section name="BACKUP" id="{CED02E29-2825-43FF-A638-F9EA83CB1A3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A" userId="Author" providerId="AD"/>
  <p188:author id="{5A754A40-E4FE-C14B-A8A3-29022FA80CF0}" name="Isabella Cristina Serra Negra Lofrano" initials="ICSNL" userId="S::icsnlofrano@cpp.sp.gov.br::d3f30367-e934-43a9-8fa3-5418d1e4778d" providerId="AD"/>
  <p188:author id="{73EF4182-C72B-81A4-A480-51D1B61AB360}" name="Guilherme de Aguiar Falco" initials="" userId="S::gafalco@cpp.sp.gov.br::d157612b-fd6b-45e6-855b-8fa1b8f27337" providerId="AD"/>
  <p188:author id="{6FB13387-BA31-2ECE-EC10-B77992344C89}" name="Edgard Benozatti Neto" initials="EB" userId="S::ebneto@cpp.sp.gov.br::f21ea448-09d1-46fc-96f2-439ae8dcda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F9393"/>
    <a:srgbClr val="C00000"/>
    <a:srgbClr val="DFDFDF"/>
    <a:srgbClr val="ED7D31"/>
    <a:srgbClr val="FF40FF"/>
    <a:srgbClr val="00B0F0"/>
    <a:srgbClr val="FF9300"/>
    <a:srgbClr val="FB7815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78"/>
  </p:normalViewPr>
  <p:slideViewPr>
    <p:cSldViewPr snapToGrid="0">
      <p:cViewPr varScale="1">
        <p:scale>
          <a:sx n="100" d="100"/>
          <a:sy n="100" d="100"/>
        </p:scale>
        <p:origin x="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no Moreno Martin" userId="711cc7fa-96c1-4264-945c-316248f27bca" providerId="ADAL" clId="{A1239F1B-721A-4EF7-BD24-B00F0A55908D}"/>
    <pc:docChg chg="delSld modSection">
      <pc:chgData name="Bruno Moreno Martin" userId="711cc7fa-96c1-4264-945c-316248f27bca" providerId="ADAL" clId="{A1239F1B-721A-4EF7-BD24-B00F0A55908D}" dt="2025-05-29T18:12:04.235" v="0" actId="47"/>
      <pc:docMkLst>
        <pc:docMk/>
      </pc:docMkLst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4087308076" sldId="1099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706749311" sldId="1100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066888419" sldId="1101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613587987" sldId="1102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855486816" sldId="1103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435132313" sldId="1104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289809602" sldId="1105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1989285499" sldId="1106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380080598" sldId="1107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4059625488" sldId="1109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346729885" sldId="1110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014023356" sldId="1111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935342108" sldId="1112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1570341917" sldId="1113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730430056" sldId="1114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939946598" sldId="1115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689257957" sldId="1116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60425783" sldId="1117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19904629" sldId="1118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870677155" sldId="1119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523131886" sldId="1120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683057059" sldId="1121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1864993459" sldId="1122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863430154" sldId="1123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701882688" sldId="1124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073038403" sldId="1125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133105743" sldId="1126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861727215" sldId="1128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3921744094" sldId="1134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193532912" sldId="1143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71327566" sldId="3705"/>
        </pc:sldMkLst>
      </pc:sldChg>
      <pc:sldChg chg="del">
        <pc:chgData name="Bruno Moreno Martin" userId="711cc7fa-96c1-4264-945c-316248f27bca" providerId="ADAL" clId="{A1239F1B-721A-4EF7-BD24-B00F0A55908D}" dt="2025-05-29T18:12:04.235" v="0" actId="47"/>
        <pc:sldMkLst>
          <pc:docMk/>
          <pc:sldMk cId="2656086469" sldId="37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overnosp.sharepoint.com/teams/CPP-CPP-ESTRUTURAO77/Shared%20Documents/Travessias/04.%20An&#225;lise/20250331_CAPEXemb/20250401_CAPEXem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overnosp.sharepoint.com/teams/CPP-CPP-ESTRUTURAO77/Shared%20Documents/Travessias/Modelagem%20Final/Nota%20T&#233;cnica/Simulador_vers&#226;o_licita&#231;&#227;o_com_tunel_270325_5075_vfm%20(1)%20-%20Copia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governosp.sharepoint.com/teams/CPP-CPP-ESTRUTURAO77/Shared%20Documents/Travessias/Modelagem%20Final/Nota%20T&#233;cnica/Simulador_vers&#226;o_licita&#231;&#227;o_com_tunel_270325_5075_vfm%20(1)%20-%20Copia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governosp.sharepoint.com/teams/CPP-CPP-ESTRUTURAO77/Shared%20Documents/Travessias/02.%20Recebidos/20250220_POB_CanSan/Tabelas%20programacao%20v3%20(2025022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881434865427405E-2"/>
          <c:y val="8.4524716370265457E-2"/>
          <c:w val="0.93223713026914523"/>
          <c:h val="0.67670536329594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output!$Y$1076</c:f>
              <c:strCache>
                <c:ptCount val="1"/>
                <c:pt idx="0">
                  <c:v>Consulta P.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output!$Z$1075:$AG$1075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Total</c:v>
                </c:pt>
              </c:strCache>
            </c:strRef>
          </c:cat>
          <c:val>
            <c:numRef>
              <c:f>output!$Z$1076:$AG$1076</c:f>
              <c:numCache>
                <c:formatCode>_-* #,##0_-;\-* #,##0_-;_-* "-"??_-;_-@_-</c:formatCode>
                <c:ptCount val="8"/>
                <c:pt idx="0">
                  <c:v>0</c:v>
                </c:pt>
                <c:pt idx="1">
                  <c:v>0</c:v>
                </c:pt>
                <c:pt idx="2">
                  <c:v>32</c:v>
                </c:pt>
                <c:pt idx="3">
                  <c:v>9</c:v>
                </c:pt>
                <c:pt idx="4">
                  <c:v>5</c:v>
                </c:pt>
                <c:pt idx="5">
                  <c:v>2</c:v>
                </c:pt>
                <c:pt idx="6">
                  <c:v>0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1-4DBA-986F-F1B2C1F4F1D3}"/>
            </c:ext>
          </c:extLst>
        </c:ser>
        <c:ser>
          <c:idx val="1"/>
          <c:order val="1"/>
          <c:tx>
            <c:strRef>
              <c:f>output!$Y$1077</c:f>
              <c:strCache>
                <c:ptCount val="1"/>
                <c:pt idx="0">
                  <c:v>Atual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output!$Z$1075:$AG$1075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Total</c:v>
                </c:pt>
              </c:strCache>
            </c:strRef>
          </c:cat>
          <c:val>
            <c:numRef>
              <c:f>output!$Z$1077:$AG$1077</c:f>
              <c:numCache>
                <c:formatCode>_-* #,##0_-;\-* #,##0_-;_-* "-"??_-;_-@_-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10</c:v>
                </c:pt>
                <c:pt idx="4">
                  <c:v>10</c:v>
                </c:pt>
                <c:pt idx="5">
                  <c:v>8</c:v>
                </c:pt>
                <c:pt idx="6">
                  <c:v>5</c:v>
                </c:pt>
                <c:pt idx="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F1-4DBA-986F-F1B2C1F4F1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0241264"/>
        <c:axId val="300237904"/>
      </c:barChart>
      <c:catAx>
        <c:axId val="30024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0237904"/>
        <c:crosses val="autoZero"/>
        <c:auto val="1"/>
        <c:lblAlgn val="ctr"/>
        <c:lblOffset val="100"/>
        <c:noMultiLvlLbl val="0"/>
      </c:catAx>
      <c:valAx>
        <c:axId val="30023790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30024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8480782653869491E-2"/>
          <c:y val="0.28580547456362676"/>
          <c:w val="0.18156326078615603"/>
          <c:h val="0.259339013087717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'CP &amp; Aporte'!$D$12:$W$12</c:f>
              <c:numCache>
                <c:formatCode>0.00</c:formatCode>
                <c:ptCount val="20"/>
                <c:pt idx="0">
                  <c:v>319.30996469084067</c:v>
                </c:pt>
                <c:pt idx="1">
                  <c:v>321.82888622677115</c:v>
                </c:pt>
                <c:pt idx="2">
                  <c:v>293.52340837459093</c:v>
                </c:pt>
                <c:pt idx="3">
                  <c:v>283.67495261275081</c:v>
                </c:pt>
                <c:pt idx="4">
                  <c:v>264.14290225152473</c:v>
                </c:pt>
                <c:pt idx="5">
                  <c:v>265.03578233450321</c:v>
                </c:pt>
                <c:pt idx="6">
                  <c:v>230.31754823698245</c:v>
                </c:pt>
                <c:pt idx="7">
                  <c:v>230.94069871527788</c:v>
                </c:pt>
                <c:pt idx="8">
                  <c:v>231.57598970325114</c:v>
                </c:pt>
                <c:pt idx="9">
                  <c:v>241.87776077985336</c:v>
                </c:pt>
                <c:pt idx="10">
                  <c:v>233.62256673460078</c:v>
                </c:pt>
                <c:pt idx="11">
                  <c:v>233.38567308694809</c:v>
                </c:pt>
                <c:pt idx="12">
                  <c:v>233.97611269615453</c:v>
                </c:pt>
                <c:pt idx="13">
                  <c:v>239.66098238992163</c:v>
                </c:pt>
                <c:pt idx="14">
                  <c:v>242.74453392769155</c:v>
                </c:pt>
                <c:pt idx="15">
                  <c:v>236.3258024800156</c:v>
                </c:pt>
                <c:pt idx="16">
                  <c:v>236.02439991782273</c:v>
                </c:pt>
                <c:pt idx="17">
                  <c:v>236.55942081507368</c:v>
                </c:pt>
                <c:pt idx="18">
                  <c:v>246.67264171560041</c:v>
                </c:pt>
                <c:pt idx="19">
                  <c:v>243.90429669375388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C-475A-9ECD-5E2FA5B4D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005520"/>
        <c:axId val="1562977344"/>
      </c:barChart>
      <c:catAx>
        <c:axId val="1520055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2977344"/>
        <c:crosses val="autoZero"/>
        <c:auto val="1"/>
        <c:lblAlgn val="ctr"/>
        <c:lblOffset val="100"/>
        <c:noMultiLvlLbl val="0"/>
      </c:catAx>
      <c:valAx>
        <c:axId val="156297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R$ 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_(&quot;R$&quot;* #,##0_);_(&quot;R$&quot;* \(#,##0\);_(&quot;R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200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val>
            <c:numRef>
              <c:f>EVTEA!$H$608:$AA$608</c:f>
              <c:numCache>
                <c:formatCode>0.00</c:formatCode>
                <c:ptCount val="20"/>
                <c:pt idx="0">
                  <c:v>42.57375365639318</c:v>
                </c:pt>
                <c:pt idx="1">
                  <c:v>55.113715692187931</c:v>
                </c:pt>
                <c:pt idx="2">
                  <c:v>270.62921270649542</c:v>
                </c:pt>
                <c:pt idx="3">
                  <c:v>294.12658125178353</c:v>
                </c:pt>
                <c:pt idx="4">
                  <c:v>322.93349755431012</c:v>
                </c:pt>
                <c:pt idx="5">
                  <c:v>248.94261463909174</c:v>
                </c:pt>
                <c:pt idx="6">
                  <c:v>78.490545223165185</c:v>
                </c:pt>
                <c:pt idx="7">
                  <c:v>2.8447434856042069</c:v>
                </c:pt>
                <c:pt idx="8">
                  <c:v>1.6290543751104816</c:v>
                </c:pt>
                <c:pt idx="9">
                  <c:v>0.89567281682714905</c:v>
                </c:pt>
                <c:pt idx="10">
                  <c:v>14.071136442948367</c:v>
                </c:pt>
                <c:pt idx="11">
                  <c:v>16.804524915070512</c:v>
                </c:pt>
                <c:pt idx="12">
                  <c:v>13.475498895714816</c:v>
                </c:pt>
                <c:pt idx="13">
                  <c:v>10.23035832747841</c:v>
                </c:pt>
                <c:pt idx="14">
                  <c:v>12.06843929408009</c:v>
                </c:pt>
                <c:pt idx="15">
                  <c:v>3.3585711739939628</c:v>
                </c:pt>
                <c:pt idx="16">
                  <c:v>4.415545587688821</c:v>
                </c:pt>
                <c:pt idx="17">
                  <c:v>0.16073901829395107</c:v>
                </c:pt>
                <c:pt idx="18">
                  <c:v>10.125270826893164</c:v>
                </c:pt>
                <c:pt idx="19">
                  <c:v>12.971923295699717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03-4DB3-9ED8-B13E6FE36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428480"/>
        <c:axId val="101428960"/>
      </c:barChart>
      <c:catAx>
        <c:axId val="1014284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1428960"/>
        <c:crosses val="autoZero"/>
        <c:auto val="1"/>
        <c:lblAlgn val="ctr"/>
        <c:lblOffset val="100"/>
        <c:noMultiLvlLbl val="0"/>
      </c:catAx>
      <c:valAx>
        <c:axId val="10142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R$</a:t>
                </a:r>
                <a:r>
                  <a:rPr lang="pt-BR" baseline="0"/>
                  <a:t> MM</a:t>
                </a:r>
                <a:endParaRPr lang="pt-B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_(&quot;R$&quot;* #,##0_);_(&quot;R$&quot;* \(#,##0\);_(&quot;R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142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3665900006699"/>
          <c:y val="6.6601003258061967E-2"/>
          <c:w val="0.80086974968179891"/>
          <c:h val="0.71904483577632361"/>
        </c:manualLayout>
      </c:layout>
      <c:lineChart>
        <c:grouping val="standard"/>
        <c:varyColors val="0"/>
        <c:ser>
          <c:idx val="0"/>
          <c:order val="0"/>
          <c:tx>
            <c:strRef>
              <c:f>'San-GRJ'!$T$33</c:f>
              <c:strCache>
                <c:ptCount val="1"/>
                <c:pt idx="0">
                  <c:v>MED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'San-GRJ'!$Q$64:$Q$76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'San-GRJ'!$Z$64:$Z$76</c:f>
              <c:numCache>
                <c:formatCode>General</c:formatCode>
                <c:ptCount val="13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4</c:v>
                </c:pt>
                <c:pt idx="1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3D-4271-BC94-260D28A753BA}"/>
            </c:ext>
          </c:extLst>
        </c:ser>
        <c:ser>
          <c:idx val="1"/>
          <c:order val="1"/>
          <c:tx>
            <c:strRef>
              <c:f>'San-GRJ'!$U$33</c:f>
              <c:strCache>
                <c:ptCount val="1"/>
                <c:pt idx="0">
                  <c:v>Max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'San-GRJ'!$Q$64:$Q$76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'San-GRJ'!$AA$64:$AA$76</c:f>
              <c:numCache>
                <c:formatCode>General</c:formatCode>
                <c:ptCount val="13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8</c:v>
                </c:pt>
                <c:pt idx="5">
                  <c:v>10</c:v>
                </c:pt>
                <c:pt idx="6">
                  <c:v>10</c:v>
                </c:pt>
                <c:pt idx="7">
                  <c:v>8</c:v>
                </c:pt>
                <c:pt idx="8">
                  <c:v>10</c:v>
                </c:pt>
                <c:pt idx="9">
                  <c:v>10</c:v>
                </c:pt>
                <c:pt idx="10">
                  <c:v>8</c:v>
                </c:pt>
                <c:pt idx="11">
                  <c:v>6</c:v>
                </c:pt>
                <c:pt idx="1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3D-4271-BC94-260D28A75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7305088"/>
        <c:axId val="277307008"/>
      </c:lineChart>
      <c:catAx>
        <c:axId val="277305088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Períodos diários</a:t>
                </a:r>
              </a:p>
            </c:rich>
          </c:tx>
          <c:layout>
            <c:manualLayout>
              <c:xMode val="edge"/>
              <c:yMode val="edge"/>
              <c:x val="0.45147796038675397"/>
              <c:y val="0.892167397831581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277307008"/>
        <c:crosses val="autoZero"/>
        <c:auto val="1"/>
        <c:lblAlgn val="ctr"/>
        <c:lblOffset val="100"/>
        <c:noMultiLvlLbl val="0"/>
      </c:catAx>
      <c:valAx>
        <c:axId val="277307008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Qtd. de embarcações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277305088"/>
        <c:crosses val="autoZero"/>
        <c:crossBetween val="between"/>
        <c:majorUnit val="1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 b="1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2AAB4-5EF6-3448-95CB-772D7884DC87}" type="datetimeFigureOut">
              <a:rPr lang="pt-BR" smtClean="0"/>
              <a:t>29/05/2025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DDE2E-38CD-0147-83CE-E58BA9A7350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18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04EFC-3066-DBD1-C37B-90C1443F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0C028E-BCF6-D2AB-5FC9-F1FEA7805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84124-CDD3-ED40-A466-40160E120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D0716-78F7-C340-0139-09F2FB87B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BE53-6146-144B-BF82-1615C2F24E4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63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3166C7A-2093-D6C3-1015-7D2F61716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A316BF18-71C4-6DFB-3899-55975135C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780" y="4186431"/>
            <a:ext cx="6006010" cy="24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0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BC81048-106F-8A9F-3659-84DE7A50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9540" y="112734"/>
            <a:ext cx="432148" cy="2029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A6CA09-CC7F-1786-B476-36C72373C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312" y="112734"/>
            <a:ext cx="1876817" cy="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1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77005AB1-27D9-0AF0-A364-55A417713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2995" y="1924406"/>
            <a:ext cx="6006010" cy="24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00" y="0"/>
            <a:ext cx="12090400" cy="4114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561" y="4896063"/>
            <a:ext cx="4377533" cy="9340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3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BC81048-106F-8A9F-3659-84DE7A50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9540" y="112734"/>
            <a:ext cx="432148" cy="2029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A6CA09-CC7F-1786-B476-36C72373C4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312" y="112734"/>
            <a:ext cx="1876817" cy="88669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985834" y="6346199"/>
            <a:ext cx="11055854" cy="2558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i="1" baseline="0">
                <a:solidFill>
                  <a:schemeClr val="bg1">
                    <a:lumMod val="50000"/>
                  </a:schemeClr>
                </a:solidFill>
                <a:latin typeface="Montserrat" panose="020B0604020202020204" charset="0"/>
              </a:defRPr>
            </a:lvl1pPr>
          </a:lstStyle>
          <a:p>
            <a:pPr lvl="0"/>
            <a:r>
              <a:rPr lang="pt-BR"/>
              <a:t>Todos os valores e premissas apresentados neste documento são preliminares e estão sujeitos a alterações conforme o avanço dos estudos do Projeto.</a:t>
            </a:r>
          </a:p>
        </p:txBody>
      </p:sp>
    </p:spTree>
    <p:extLst>
      <p:ext uri="{BB962C8B-B14F-4D97-AF65-F5344CB8AC3E}">
        <p14:creationId xmlns:p14="http://schemas.microsoft.com/office/powerpoint/2010/main" val="374808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06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6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sv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98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7.png"/><Relationship Id="rId2" Type="http://schemas.openxmlformats.org/officeDocument/2006/relationships/image" Target="../media/image84.png"/><Relationship Id="rId16" Type="http://schemas.openxmlformats.org/officeDocument/2006/relationships/image" Target="../media/image26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5" Type="http://schemas.openxmlformats.org/officeDocument/2006/relationships/image" Target="../media/image25.png"/><Relationship Id="rId10" Type="http://schemas.openxmlformats.org/officeDocument/2006/relationships/image" Target="../media/image92.svg"/><Relationship Id="rId19" Type="http://schemas.openxmlformats.org/officeDocument/2006/relationships/image" Target="../media/image2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40.jpg"/><Relationship Id="rId16" Type="http://schemas.openxmlformats.org/officeDocument/2006/relationships/image" Target="../media/image54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40398" y="4651175"/>
            <a:ext cx="5019675" cy="1589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010"/>
              </a:spcBef>
            </a:pPr>
            <a:r>
              <a:rPr lang="pt-BR" sz="1400" dirty="0">
                <a:latin typeface="Montserrat" panose="00000500000000000000" pitchFamily="2" charset="0"/>
                <a:ea typeface="Verdana" panose="020B0604030504040204" pitchFamily="34" charset="0"/>
                <a:cs typeface="Verdana" panose="020B0604030504040204" pitchFamily="34" charset="0"/>
              </a:rPr>
              <a:t>Reunião do Conselho Diretor do Programa de Desestatização</a:t>
            </a:r>
          </a:p>
          <a:p>
            <a:pPr marL="12700" marR="5080" algn="ctr">
              <a:lnSpc>
                <a:spcPts val="1900"/>
              </a:lnSpc>
              <a:spcBef>
                <a:spcPts val="1010"/>
              </a:spcBef>
            </a:pPr>
            <a:r>
              <a:rPr sz="1500" b="1" spc="50" dirty="0">
                <a:latin typeface="Montserrat" panose="00000500000000000000" pitchFamily="2" charset="0"/>
                <a:cs typeface="Tahoma"/>
              </a:rPr>
              <a:t>Concessão</a:t>
            </a:r>
            <a:r>
              <a:rPr sz="1500" b="1" spc="120" dirty="0">
                <a:latin typeface="Montserrat" panose="00000500000000000000" pitchFamily="2" charset="0"/>
                <a:cs typeface="Tahoma"/>
              </a:rPr>
              <a:t> </a:t>
            </a:r>
            <a:r>
              <a:rPr sz="1500" b="1" spc="70" dirty="0">
                <a:latin typeface="Montserrat" panose="00000500000000000000" pitchFamily="2" charset="0"/>
                <a:cs typeface="Tahoma"/>
              </a:rPr>
              <a:t>do</a:t>
            </a:r>
            <a:r>
              <a:rPr sz="1500" b="1" spc="90" dirty="0">
                <a:latin typeface="Montserrat" panose="00000500000000000000" pitchFamily="2" charset="0"/>
                <a:cs typeface="Tahoma"/>
              </a:rPr>
              <a:t> </a:t>
            </a:r>
            <a:r>
              <a:rPr sz="1500" b="1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Sistema</a:t>
            </a:r>
            <a:r>
              <a:rPr sz="1500" b="1" spc="85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sz="1500" b="1" spc="65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de</a:t>
            </a:r>
            <a:r>
              <a:rPr sz="1500" b="1" spc="85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sz="1500" b="1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Travessias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 Hídricas</a:t>
            </a:r>
            <a:r>
              <a:rPr sz="1500" b="1" spc="130" dirty="0">
                <a:solidFill>
                  <a:srgbClr val="C00000"/>
                </a:solidFill>
                <a:latin typeface="Montserrat" panose="00000500000000000000" pitchFamily="2" charset="0"/>
                <a:cs typeface="Tahoma"/>
              </a:rPr>
              <a:t> </a:t>
            </a:r>
            <a:r>
              <a:rPr sz="1500" b="1" spc="70" dirty="0">
                <a:latin typeface="Montserrat" panose="00000500000000000000" pitchFamily="2" charset="0"/>
                <a:cs typeface="Tahoma"/>
              </a:rPr>
              <a:t>do</a:t>
            </a:r>
            <a:r>
              <a:rPr sz="1500" b="1" spc="85" dirty="0">
                <a:latin typeface="Montserrat" panose="00000500000000000000" pitchFamily="2" charset="0"/>
                <a:cs typeface="Tahoma"/>
              </a:rPr>
              <a:t> </a:t>
            </a:r>
            <a:r>
              <a:rPr sz="1500" b="1" dirty="0">
                <a:latin typeface="Montserrat" panose="00000500000000000000" pitchFamily="2" charset="0"/>
                <a:cs typeface="Tahoma"/>
              </a:rPr>
              <a:t>Estado</a:t>
            </a:r>
            <a:r>
              <a:rPr sz="1500" b="1" spc="95" dirty="0">
                <a:latin typeface="Montserrat" panose="00000500000000000000" pitchFamily="2" charset="0"/>
                <a:cs typeface="Tahoma"/>
              </a:rPr>
              <a:t> </a:t>
            </a:r>
            <a:r>
              <a:rPr sz="1500" b="1" spc="40" dirty="0">
                <a:latin typeface="Montserrat" panose="00000500000000000000" pitchFamily="2" charset="0"/>
                <a:cs typeface="Tahoma"/>
              </a:rPr>
              <a:t>de </a:t>
            </a:r>
            <a:r>
              <a:rPr sz="1500" b="1" dirty="0">
                <a:latin typeface="Montserrat" panose="00000500000000000000" pitchFamily="2" charset="0"/>
                <a:cs typeface="Tahoma"/>
              </a:rPr>
              <a:t>São</a:t>
            </a:r>
            <a:r>
              <a:rPr sz="1500" b="1" spc="70" dirty="0">
                <a:latin typeface="Montserrat" panose="00000500000000000000" pitchFamily="2" charset="0"/>
                <a:cs typeface="Tahoma"/>
              </a:rPr>
              <a:t> </a:t>
            </a:r>
            <a:r>
              <a:rPr sz="1500" b="1" spc="40" dirty="0">
                <a:latin typeface="Montserrat" panose="00000500000000000000" pitchFamily="2" charset="0"/>
                <a:cs typeface="Tahoma"/>
              </a:rPr>
              <a:t>Paulo</a:t>
            </a:r>
            <a:endParaRPr sz="1500" dirty="0">
              <a:latin typeface="Montserrat" panose="00000500000000000000" pitchFamily="2" charset="0"/>
              <a:cs typeface="Tahoma"/>
            </a:endParaRPr>
          </a:p>
          <a:p>
            <a:pPr>
              <a:lnSpc>
                <a:spcPts val="1900"/>
              </a:lnSpc>
              <a:spcBef>
                <a:spcPts val="145"/>
              </a:spcBef>
            </a:pPr>
            <a:endParaRPr sz="1500" dirty="0">
              <a:latin typeface="Montserrat" panose="00000500000000000000" pitchFamily="2" charset="0"/>
              <a:cs typeface="Tahoma"/>
            </a:endParaRPr>
          </a:p>
          <a:p>
            <a:pPr algn="ctr">
              <a:lnSpc>
                <a:spcPts val="1900"/>
              </a:lnSpc>
            </a:pPr>
            <a:r>
              <a:rPr sz="1300" spc="-45" dirty="0">
                <a:latin typeface="Montserrat" panose="00000500000000000000" pitchFamily="2" charset="0"/>
                <a:cs typeface="Verdana"/>
              </a:rPr>
              <a:t>São</a:t>
            </a:r>
            <a:r>
              <a:rPr sz="1300" spc="-60" dirty="0">
                <a:latin typeface="Montserrat" panose="00000500000000000000" pitchFamily="2" charset="0"/>
                <a:cs typeface="Verdana"/>
              </a:rPr>
              <a:t> </a:t>
            </a:r>
            <a:r>
              <a:rPr sz="1300" dirty="0">
                <a:latin typeface="Montserrat" panose="00000500000000000000" pitchFamily="2" charset="0"/>
              </a:rPr>
              <a:t>Paulo, </a:t>
            </a:r>
            <a:r>
              <a:rPr lang="pt-BR" sz="1300" dirty="0">
                <a:latin typeface="Montserrat" panose="00000500000000000000" pitchFamily="2" charset="0"/>
              </a:rPr>
              <a:t>29 </a:t>
            </a:r>
            <a:r>
              <a:rPr sz="1300" dirty="0">
                <a:latin typeface="Montserrat" panose="00000500000000000000" pitchFamily="2" charset="0"/>
              </a:rPr>
              <a:t>de </a:t>
            </a:r>
            <a:r>
              <a:rPr lang="pt-BR" sz="1300" dirty="0">
                <a:latin typeface="Montserrat" panose="00000500000000000000" pitchFamily="2" charset="0"/>
              </a:rPr>
              <a:t>junho</a:t>
            </a:r>
            <a:r>
              <a:rPr sz="1300" dirty="0">
                <a:latin typeface="Montserrat" panose="00000500000000000000" pitchFamily="2" charset="0"/>
              </a:rPr>
              <a:t> </a:t>
            </a:r>
            <a:r>
              <a:rPr sz="1300" dirty="0">
                <a:latin typeface="Montserrat" panose="00000500000000000000" pitchFamily="2" charset="0"/>
                <a:cs typeface="Verdana"/>
              </a:rPr>
              <a:t>de</a:t>
            </a:r>
            <a:r>
              <a:rPr sz="1300" spc="-45" dirty="0">
                <a:latin typeface="Montserrat" panose="00000500000000000000" pitchFamily="2" charset="0"/>
                <a:cs typeface="Verdana"/>
              </a:rPr>
              <a:t> </a:t>
            </a:r>
            <a:r>
              <a:rPr sz="1300" spc="-20" dirty="0">
                <a:latin typeface="Montserrat" panose="00000500000000000000" pitchFamily="2" charset="0"/>
                <a:cs typeface="Verdana"/>
              </a:rPr>
              <a:t>202</a:t>
            </a:r>
            <a:r>
              <a:rPr lang="pt-BR" sz="1300" spc="-20" dirty="0">
                <a:latin typeface="Montserrat" panose="00000500000000000000" pitchFamily="2" charset="0"/>
                <a:cs typeface="Verdana"/>
              </a:rPr>
              <a:t>5</a:t>
            </a:r>
            <a:endParaRPr sz="1300" dirty="0">
              <a:latin typeface="Montserrat" panose="00000500000000000000" pitchFamily="2" charset="0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478" y="6240649"/>
            <a:ext cx="3349055" cy="5454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0208-E99F-CAA4-8E78-99F46DF3D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BF5FA64-2E4D-E25D-A76C-EB1A9DA4FA3C}"/>
              </a:ext>
            </a:extLst>
          </p:cNvPr>
          <p:cNvGrpSpPr/>
          <p:nvPr/>
        </p:nvGrpSpPr>
        <p:grpSpPr>
          <a:xfrm>
            <a:off x="4222881" y="1484263"/>
            <a:ext cx="8212495" cy="5022105"/>
            <a:chOff x="4504289" y="1496470"/>
            <a:chExt cx="7718054" cy="4719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318599-F50E-CC5E-80B2-6FA2306F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256548">
              <a:off x="4887981" y="1753279"/>
              <a:ext cx="7044319" cy="416384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A5F992-0138-F16C-25CF-83A8D57E3B6F}"/>
                </a:ext>
              </a:extLst>
            </p:cNvPr>
            <p:cNvGrpSpPr/>
            <p:nvPr/>
          </p:nvGrpSpPr>
          <p:grpSpPr>
            <a:xfrm>
              <a:off x="4504289" y="1496470"/>
              <a:ext cx="7718054" cy="4719744"/>
              <a:chOff x="4504289" y="1496470"/>
              <a:chExt cx="7718054" cy="471974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F788BF-B441-E60E-B516-6955BCF0CF75}"/>
                  </a:ext>
                </a:extLst>
              </p:cNvPr>
              <p:cNvSpPr/>
              <p:nvPr/>
            </p:nvSpPr>
            <p:spPr>
              <a:xfrm>
                <a:off x="4967927" y="1496470"/>
                <a:ext cx="6777872" cy="558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9E0A55-0E31-AF04-E352-393A3FDFEF31}"/>
                  </a:ext>
                </a:extLst>
              </p:cNvPr>
              <p:cNvSpPr/>
              <p:nvPr/>
            </p:nvSpPr>
            <p:spPr>
              <a:xfrm>
                <a:off x="4504289" y="1496470"/>
                <a:ext cx="476544" cy="46774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3D1B5A-0B1E-1CA1-9EB8-F3C28741E9F7}"/>
                  </a:ext>
                </a:extLst>
              </p:cNvPr>
              <p:cNvSpPr/>
              <p:nvPr/>
            </p:nvSpPr>
            <p:spPr>
              <a:xfrm>
                <a:off x="4967927" y="5657656"/>
                <a:ext cx="6777872" cy="558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0D26B5-8BD2-6149-F1E1-BD5B3C7F9E6E}"/>
                  </a:ext>
                </a:extLst>
              </p:cNvPr>
              <p:cNvSpPr/>
              <p:nvPr/>
            </p:nvSpPr>
            <p:spPr>
              <a:xfrm>
                <a:off x="11745799" y="1496470"/>
                <a:ext cx="476544" cy="46774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5ACE6A4-12A2-2173-7B04-DDE651ED9AA7}"/>
              </a:ext>
            </a:extLst>
          </p:cNvPr>
          <p:cNvGrpSpPr/>
          <p:nvPr/>
        </p:nvGrpSpPr>
        <p:grpSpPr>
          <a:xfrm>
            <a:off x="199293" y="652264"/>
            <a:ext cx="11358260" cy="523220"/>
            <a:chOff x="718504" y="443470"/>
            <a:chExt cx="11358260" cy="523220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CBBE12B-973E-CD32-2112-5B063C18FBDD}"/>
                </a:ext>
              </a:extLst>
            </p:cNvPr>
            <p:cNvSpPr txBox="1"/>
            <p:nvPr/>
          </p:nvSpPr>
          <p:spPr>
            <a:xfrm>
              <a:off x="718504" y="443470"/>
              <a:ext cx="96467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Realocação </a:t>
              </a:r>
              <a:r>
                <a:rPr lang="pt-BR" sz="2800" b="1">
                  <a:solidFill>
                    <a:srgbClr val="000000"/>
                  </a:solidFill>
                  <a:latin typeface="Montserrat"/>
                  <a:ea typeface="Microsoft JhengHei"/>
                  <a:cs typeface="Poppins"/>
                </a:rPr>
                <a:t>–</a:t>
              </a:r>
              <a:r>
                <a:rPr lang="pt-BR" sz="2800" b="1">
                  <a:latin typeface="Montserrat"/>
                  <a:ea typeface="Microsoft JhengHei"/>
                  <a:cs typeface="Poppins"/>
                </a:rPr>
                <a:t> São Sebastião - Ilhabela</a:t>
              </a:r>
            </a:p>
          </p:txBody>
        </p:sp>
        <p:cxnSp>
          <p:nvCxnSpPr>
            <p:cNvPr id="10" name="Conector Reto 13">
              <a:extLst>
                <a:ext uri="{FF2B5EF4-FFF2-40B4-BE49-F238E27FC236}">
                  <a16:creationId xmlns:a16="http://schemas.microsoft.com/office/drawing/2014/main" id="{E558B623-DA02-B410-E89C-7527E379DE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0131" y="764456"/>
              <a:ext cx="41966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ixaDeTexto 5">
            <a:extLst>
              <a:ext uri="{FF2B5EF4-FFF2-40B4-BE49-F238E27FC236}">
                <a16:creationId xmlns:a16="http://schemas.microsoft.com/office/drawing/2014/main" id="{75246526-46B6-2B86-687E-C223C3180D25}"/>
              </a:ext>
            </a:extLst>
          </p:cNvPr>
          <p:cNvSpPr txBox="1"/>
          <p:nvPr/>
        </p:nvSpPr>
        <p:spPr>
          <a:xfrm>
            <a:off x="224374" y="2035789"/>
            <a:ext cx="3738573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Na Consulta Pública, a solução considerava a manutenção da localização da travessia em São Sebastião</a:t>
            </a:r>
            <a:endParaRPr lang="pt-BR" sz="1400">
              <a:latin typeface="Montserra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latin typeface="Montserrat"/>
              </a:rPr>
              <a:t>Durante a Consulta Pública CDSS fez a solicitação de realocação </a:t>
            </a:r>
            <a:r>
              <a:rPr lang="pt-BR" sz="1400" dirty="0">
                <a:latin typeface="Montserrat"/>
              </a:rPr>
              <a:t>do terminal para região mais ao norte</a:t>
            </a:r>
            <a:endParaRPr lang="pt-BR" sz="1400">
              <a:latin typeface="Montserra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>
                <a:latin typeface="Montserrat"/>
              </a:rPr>
              <a:t>Realocação permitirá expansão do Porto e eventual instalação de </a:t>
            </a:r>
            <a:r>
              <a:rPr lang="pt-BR" sz="1400" b="1">
                <a:latin typeface="Montserrat"/>
              </a:rPr>
              <a:t>uma offshore </a:t>
            </a:r>
            <a:r>
              <a:rPr lang="pt-BR" sz="1400" dirty="0">
                <a:latin typeface="Montserrat"/>
              </a:rPr>
              <a:t>na atual região da travessia</a:t>
            </a:r>
            <a:endParaRPr lang="pt-BR" sz="1400">
              <a:latin typeface="Montserra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Montserrat"/>
              </a:rPr>
              <a:t>Em conversas posteriores com CDSS, nos foi enviado projeto básico, anteriormente elaborado</a:t>
            </a:r>
            <a:endParaRPr lang="pt-BR" sz="1400">
              <a:latin typeface="Montserra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latin typeface="Montserrat"/>
              </a:rPr>
              <a:t>A consultoria realizou as adequações para a realidade do projeto atual</a:t>
            </a:r>
            <a:endParaRPr lang="pt-BR" sz="1400" b="1">
              <a:latin typeface="Montserra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4188E3-DE77-996A-0236-3FA9B5959265}"/>
              </a:ext>
            </a:extLst>
          </p:cNvPr>
          <p:cNvSpPr txBox="1"/>
          <p:nvPr/>
        </p:nvSpPr>
        <p:spPr>
          <a:xfrm>
            <a:off x="190742" y="1200344"/>
            <a:ext cx="6868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Montserrat"/>
              </a:rPr>
              <a:t>Terminal São Sebastião</a:t>
            </a:r>
            <a:endParaRPr lang="pt-BR" sz="2400" dirty="0">
              <a:latin typeface="Montserra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AED962-5BD1-5193-3892-B426F362A2E3}"/>
              </a:ext>
            </a:extLst>
          </p:cNvPr>
          <p:cNvSpPr/>
          <p:nvPr/>
        </p:nvSpPr>
        <p:spPr>
          <a:xfrm>
            <a:off x="6616868" y="4287212"/>
            <a:ext cx="1857812" cy="185781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FAF06A-AD03-D204-2DF9-ABEFA1DBF980}"/>
              </a:ext>
            </a:extLst>
          </p:cNvPr>
          <p:cNvSpPr/>
          <p:nvPr/>
        </p:nvSpPr>
        <p:spPr>
          <a:xfrm rot="954065">
            <a:off x="5791070" y="2541475"/>
            <a:ext cx="6259124" cy="1917753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FE995-9B3B-2053-12F5-A5366FD7FA80}"/>
              </a:ext>
            </a:extLst>
          </p:cNvPr>
          <p:cNvSpPr/>
          <p:nvPr/>
        </p:nvSpPr>
        <p:spPr>
          <a:xfrm>
            <a:off x="5622119" y="5941334"/>
            <a:ext cx="1283128" cy="2727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latin typeface="Montserrat" panose="00000500000000000000" pitchFamily="2" charset="0"/>
                <a:cs typeface="Mongolian Baiti" panose="03000500000000000000" pitchFamily="66" charset="0"/>
              </a:rPr>
              <a:t>Solução CP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B92B27-3C0B-87E1-2B8B-2B94ED9B3AAA}"/>
              </a:ext>
            </a:extLst>
          </p:cNvPr>
          <p:cNvSpPr/>
          <p:nvPr/>
        </p:nvSpPr>
        <p:spPr>
          <a:xfrm>
            <a:off x="10163365" y="2653789"/>
            <a:ext cx="1517436" cy="2727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latin typeface="Montserrat" panose="00000500000000000000" pitchFamily="2" charset="0"/>
                <a:cs typeface="Mongolian Baiti" panose="03000500000000000000" pitchFamily="66" charset="0"/>
              </a:rPr>
              <a:t>Solução Edital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1B5FF7-4C39-0555-8987-F5CDED0640B5}"/>
              </a:ext>
            </a:extLst>
          </p:cNvPr>
          <p:cNvSpPr/>
          <p:nvPr/>
        </p:nvSpPr>
        <p:spPr>
          <a:xfrm rot="12227167">
            <a:off x="8411080" y="4166228"/>
            <a:ext cx="418322" cy="875296"/>
          </a:xfrm>
          <a:prstGeom prst="downArrow">
            <a:avLst/>
          </a:prstGeom>
          <a:gradFill flip="none" rotWithShape="1">
            <a:gsLst>
              <a:gs pos="0">
                <a:srgbClr val="002060"/>
              </a:gs>
              <a:gs pos="40000">
                <a:schemeClr val="accent5">
                  <a:lumMod val="60000"/>
                  <a:lumOff val="40000"/>
                </a:schemeClr>
              </a:gs>
              <a:gs pos="100000">
                <a:srgbClr val="FF0000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2111BCB-C8C9-AD87-F89A-E78075652C75}"/>
              </a:ext>
            </a:extLst>
          </p:cNvPr>
          <p:cNvSpPr/>
          <p:nvPr/>
        </p:nvSpPr>
        <p:spPr>
          <a:xfrm rot="13506222">
            <a:off x="5755710" y="3896559"/>
            <a:ext cx="418322" cy="1252037"/>
          </a:xfrm>
          <a:prstGeom prst="downArrow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17D6C1-54D6-3890-5819-92D01C0BD525}"/>
              </a:ext>
            </a:extLst>
          </p:cNvPr>
          <p:cNvSpPr/>
          <p:nvPr/>
        </p:nvSpPr>
        <p:spPr>
          <a:xfrm>
            <a:off x="4090649" y="4709029"/>
            <a:ext cx="1283128" cy="81738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latin typeface="Montserrat" panose="00000500000000000000" pitchFamily="2" charset="0"/>
                <a:cs typeface="Mongolian Baiti" panose="03000500000000000000" pitchFamily="66" charset="0"/>
              </a:rPr>
              <a:t>Vetor de expansão</a:t>
            </a:r>
          </a:p>
          <a:p>
            <a:pPr algn="ctr"/>
            <a:r>
              <a:rPr lang="pt-BR" sz="1400" b="1" dirty="0">
                <a:latin typeface="Montserrat" panose="00000500000000000000" pitchFamily="2" charset="0"/>
                <a:cs typeface="Mongolian Baiti" panose="03000500000000000000" pitchFamily="66" charset="0"/>
              </a:rPr>
              <a:t>DOCAS</a:t>
            </a:r>
          </a:p>
        </p:txBody>
      </p:sp>
    </p:spTree>
    <p:extLst>
      <p:ext uri="{BB962C8B-B14F-4D97-AF65-F5344CB8AC3E}">
        <p14:creationId xmlns:p14="http://schemas.microsoft.com/office/powerpoint/2010/main" val="183283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A5C0F-BE05-5785-3BAD-D0CEE6FD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F32DFB2-7373-2CB0-828D-D8071BC8A64E}"/>
              </a:ext>
            </a:extLst>
          </p:cNvPr>
          <p:cNvGraphicFramePr>
            <a:graphicFrameLocks/>
          </p:cNvGraphicFramePr>
          <p:nvPr/>
        </p:nvGraphicFramePr>
        <p:xfrm>
          <a:off x="6488708" y="4721548"/>
          <a:ext cx="54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C8A097C-E44B-0DCB-D22A-A379A49FFC42}"/>
              </a:ext>
            </a:extLst>
          </p:cNvPr>
          <p:cNvGraphicFramePr>
            <a:graphicFrameLocks/>
          </p:cNvGraphicFramePr>
          <p:nvPr/>
        </p:nvGraphicFramePr>
        <p:xfrm>
          <a:off x="303294" y="4753547"/>
          <a:ext cx="540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aixaDeTexto 97">
            <a:extLst>
              <a:ext uri="{FF2B5EF4-FFF2-40B4-BE49-F238E27FC236}">
                <a16:creationId xmlns:a16="http://schemas.microsoft.com/office/drawing/2014/main" id="{300F558A-8EC9-26A7-C3FE-54881876E5A0}"/>
              </a:ext>
            </a:extLst>
          </p:cNvPr>
          <p:cNvSpPr txBox="1"/>
          <p:nvPr/>
        </p:nvSpPr>
        <p:spPr>
          <a:xfrm>
            <a:off x="490161" y="1056680"/>
            <a:ext cx="6059054" cy="3765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i="1" dirty="0">
                <a:latin typeface="Montserrat" panose="000005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Investimentos (1.415 milhões)</a:t>
            </a:r>
          </a:p>
        </p:txBody>
      </p:sp>
      <p:sp>
        <p:nvSpPr>
          <p:cNvPr id="17" name="CaixaDeTexto 97">
            <a:extLst>
              <a:ext uri="{FF2B5EF4-FFF2-40B4-BE49-F238E27FC236}">
                <a16:creationId xmlns:a16="http://schemas.microsoft.com/office/drawing/2014/main" id="{DDBB6CD8-D92F-AE1C-6CF4-188DBDCCB66C}"/>
              </a:ext>
            </a:extLst>
          </p:cNvPr>
          <p:cNvSpPr txBox="1"/>
          <p:nvPr/>
        </p:nvSpPr>
        <p:spPr>
          <a:xfrm>
            <a:off x="7386597" y="1052291"/>
            <a:ext cx="6059054" cy="3765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i="1" dirty="0">
                <a:latin typeface="Montserrat" panose="000005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Custos Operacionais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9504E24E-5DD5-BE9F-BAA8-E2F5DCD888E6}"/>
              </a:ext>
            </a:extLst>
          </p:cNvPr>
          <p:cNvSpPr txBox="1"/>
          <p:nvPr/>
        </p:nvSpPr>
        <p:spPr>
          <a:xfrm>
            <a:off x="709599" y="2903733"/>
            <a:ext cx="177324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dirty="0">
                <a:latin typeface="Montserrat"/>
                <a:ea typeface="Verdana"/>
                <a:cs typeface="Segoe UI"/>
              </a:rPr>
              <a:t>R$ 594 milhões</a:t>
            </a:r>
          </a:p>
        </p:txBody>
      </p:sp>
      <p:sp>
        <p:nvSpPr>
          <p:cNvPr id="23" name="CaixaDeTexto 10">
            <a:extLst>
              <a:ext uri="{FF2B5EF4-FFF2-40B4-BE49-F238E27FC236}">
                <a16:creationId xmlns:a16="http://schemas.microsoft.com/office/drawing/2014/main" id="{4ED1108B-2B3A-7398-3403-64CED64F7686}"/>
              </a:ext>
            </a:extLst>
          </p:cNvPr>
          <p:cNvSpPr txBox="1"/>
          <p:nvPr/>
        </p:nvSpPr>
        <p:spPr>
          <a:xfrm>
            <a:off x="709599" y="2001949"/>
            <a:ext cx="177324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dirty="0">
                <a:latin typeface="Montserrat"/>
                <a:ea typeface="Verdana"/>
                <a:cs typeface="Segoe UI"/>
              </a:rPr>
              <a:t>R$ 796 milhões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A3E0EBC-0A7E-6639-15CC-E66F1FEC6831}"/>
              </a:ext>
            </a:extLst>
          </p:cNvPr>
          <p:cNvSpPr/>
          <p:nvPr/>
        </p:nvSpPr>
        <p:spPr>
          <a:xfrm>
            <a:off x="277205" y="1533044"/>
            <a:ext cx="2205639" cy="46923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Montserrat" panose="00000500000000000000" pitchFamily="2" charset="0"/>
              </a:rPr>
              <a:t>Aquaviário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4DF920B-5A2C-2FB0-DDB5-5B176C7EC345}"/>
              </a:ext>
            </a:extLst>
          </p:cNvPr>
          <p:cNvSpPr/>
          <p:nvPr/>
        </p:nvSpPr>
        <p:spPr>
          <a:xfrm>
            <a:off x="277205" y="2457070"/>
            <a:ext cx="2205639" cy="46923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Montserrat" panose="00000500000000000000" pitchFamily="2" charset="0"/>
              </a:rPr>
              <a:t>Terrestre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CD33B3A-DD6F-85D9-4A46-8AAEF5BC102D}"/>
              </a:ext>
            </a:extLst>
          </p:cNvPr>
          <p:cNvSpPr/>
          <p:nvPr/>
        </p:nvSpPr>
        <p:spPr>
          <a:xfrm>
            <a:off x="277205" y="3371470"/>
            <a:ext cx="2205639" cy="46923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Montserrat" panose="00000500000000000000" pitchFamily="2" charset="0"/>
              </a:rPr>
              <a:t>Socioambiental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C2388F-0476-64EE-6E61-49C2573325B7}"/>
              </a:ext>
            </a:extLst>
          </p:cNvPr>
          <p:cNvSpPr/>
          <p:nvPr/>
        </p:nvSpPr>
        <p:spPr>
          <a:xfrm>
            <a:off x="2482844" y="1533044"/>
            <a:ext cx="3621321" cy="8879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Novas embarcações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Flutuantes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/>
              </a:rPr>
              <a:t>Sistemas de carregamento e baterias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B0613E-89DC-1F9A-E84B-10AED2615CD1}"/>
              </a:ext>
            </a:extLst>
          </p:cNvPr>
          <p:cNvSpPr/>
          <p:nvPr/>
        </p:nvSpPr>
        <p:spPr>
          <a:xfrm>
            <a:off x="2482844" y="2533270"/>
            <a:ext cx="3621321" cy="8879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Terminais e edif. associadas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Estaleiros e oficinas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Montserrat"/>
              </a:rPr>
              <a:t>Centros de controle e sistemas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BADE6-8646-9A46-90AD-51F4B35C28D4}"/>
              </a:ext>
            </a:extLst>
          </p:cNvPr>
          <p:cNvSpPr/>
          <p:nvPr/>
        </p:nvSpPr>
        <p:spPr>
          <a:xfrm>
            <a:off x="2482844" y="3371470"/>
            <a:ext cx="3621321" cy="8879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Regularização ambiental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Mitigação de riscos ambientais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Implantação de programas de sustentabilidade</a:t>
            </a:r>
          </a:p>
        </p:txBody>
      </p:sp>
      <p:sp>
        <p:nvSpPr>
          <p:cNvPr id="31" name="CaixaDeTexto 8">
            <a:extLst>
              <a:ext uri="{FF2B5EF4-FFF2-40B4-BE49-F238E27FC236}">
                <a16:creationId xmlns:a16="http://schemas.microsoft.com/office/drawing/2014/main" id="{134E4EBC-9BFF-438C-7241-C892774D84B6}"/>
              </a:ext>
            </a:extLst>
          </p:cNvPr>
          <p:cNvSpPr txBox="1"/>
          <p:nvPr/>
        </p:nvSpPr>
        <p:spPr>
          <a:xfrm>
            <a:off x="709599" y="3840702"/>
            <a:ext cx="177324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dirty="0">
                <a:latin typeface="Montserrat"/>
                <a:ea typeface="Verdana"/>
                <a:cs typeface="Segoe UI"/>
              </a:rPr>
              <a:t>R$ 26 milhões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64F4CB-9EE2-7396-8B7E-38C4E8573F7E}"/>
              </a:ext>
            </a:extLst>
          </p:cNvPr>
          <p:cNvCxnSpPr>
            <a:cxnSpLocks/>
          </p:cNvCxnSpPr>
          <p:nvPr/>
        </p:nvCxnSpPr>
        <p:spPr>
          <a:xfrm>
            <a:off x="849673" y="2458110"/>
            <a:ext cx="525449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C69201-9D67-FA25-6678-6487491869DC}"/>
              </a:ext>
            </a:extLst>
          </p:cNvPr>
          <p:cNvCxnSpPr>
            <a:cxnSpLocks/>
          </p:cNvCxnSpPr>
          <p:nvPr/>
        </p:nvCxnSpPr>
        <p:spPr>
          <a:xfrm>
            <a:off x="709599" y="3371470"/>
            <a:ext cx="5394566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DC20839-8844-11F7-D5EB-D95F481BE140}"/>
              </a:ext>
            </a:extLst>
          </p:cNvPr>
          <p:cNvSpPr/>
          <p:nvPr/>
        </p:nvSpPr>
        <p:spPr>
          <a:xfrm>
            <a:off x="1008169" y="4530305"/>
            <a:ext cx="1675638" cy="2119648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00"/>
          </a:p>
        </p:txBody>
      </p:sp>
      <p:sp>
        <p:nvSpPr>
          <p:cNvPr id="45" name="CaixaDeTexto 8">
            <a:extLst>
              <a:ext uri="{FF2B5EF4-FFF2-40B4-BE49-F238E27FC236}">
                <a16:creationId xmlns:a16="http://schemas.microsoft.com/office/drawing/2014/main" id="{75B4727F-4CDD-FC8C-7F4C-35DA67CD6B8F}"/>
              </a:ext>
            </a:extLst>
          </p:cNvPr>
          <p:cNvSpPr txBox="1"/>
          <p:nvPr/>
        </p:nvSpPr>
        <p:spPr>
          <a:xfrm>
            <a:off x="1008170" y="4575354"/>
            <a:ext cx="1675638" cy="44627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300" b="1" dirty="0">
                <a:latin typeface="Montserrat"/>
                <a:ea typeface="Verdana"/>
                <a:cs typeface="Segoe UI"/>
              </a:rPr>
              <a:t>R$ 1,31 bilhões</a:t>
            </a:r>
          </a:p>
          <a:p>
            <a:r>
              <a:rPr lang="pt-BR" sz="1000" b="1" dirty="0">
                <a:latin typeface="Montserrat"/>
                <a:ea typeface="Verdana"/>
                <a:cs typeface="Segoe UI"/>
              </a:rPr>
              <a:t>(até ano 7)</a:t>
            </a:r>
          </a:p>
        </p:txBody>
      </p:sp>
      <p:sp>
        <p:nvSpPr>
          <p:cNvPr id="46" name="CaixaDeTexto 10">
            <a:extLst>
              <a:ext uri="{FF2B5EF4-FFF2-40B4-BE49-F238E27FC236}">
                <a16:creationId xmlns:a16="http://schemas.microsoft.com/office/drawing/2014/main" id="{BE29394F-1A89-DA9E-43AC-3339A8F3A2A6}"/>
              </a:ext>
            </a:extLst>
          </p:cNvPr>
          <p:cNvSpPr txBox="1"/>
          <p:nvPr/>
        </p:nvSpPr>
        <p:spPr>
          <a:xfrm>
            <a:off x="6417781" y="2001949"/>
            <a:ext cx="207163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dirty="0">
                <a:latin typeface="Montserrat"/>
                <a:ea typeface="Verdana"/>
                <a:cs typeface="Segoe UI"/>
              </a:rPr>
              <a:t>R$ 253 milhões/ano</a:t>
            </a:r>
          </a:p>
          <a:p>
            <a:pPr algn="r"/>
            <a:r>
              <a:rPr lang="pt-BR" sz="1400" dirty="0">
                <a:latin typeface="Montserrat"/>
                <a:ea typeface="Verdana"/>
                <a:cs typeface="Segoe UI"/>
              </a:rPr>
              <a:t>média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BF582A6-82FF-14D5-7D93-C7C0F0662E7E}"/>
              </a:ext>
            </a:extLst>
          </p:cNvPr>
          <p:cNvSpPr/>
          <p:nvPr/>
        </p:nvSpPr>
        <p:spPr>
          <a:xfrm>
            <a:off x="6283778" y="1533044"/>
            <a:ext cx="2205639" cy="46923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Montserrat" panose="00000500000000000000" pitchFamily="2" charset="0"/>
              </a:rPr>
              <a:t>Rubricas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51B3991-BF1F-09D4-DC26-6644A8665FA4}"/>
              </a:ext>
            </a:extLst>
          </p:cNvPr>
          <p:cNvSpPr/>
          <p:nvPr/>
        </p:nvSpPr>
        <p:spPr>
          <a:xfrm>
            <a:off x="8489417" y="1533044"/>
            <a:ext cx="3621321" cy="8879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Mão de obra operacional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Mão de obra administrativa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Combustível -&gt; </a:t>
            </a:r>
            <a:r>
              <a:rPr lang="pt-BR" sz="1400" dirty="0" err="1">
                <a:solidFill>
                  <a:schemeClr val="tx1"/>
                </a:solidFill>
                <a:latin typeface="Montserrat" panose="00000500000000000000" pitchFamily="2" charset="0"/>
              </a:rPr>
              <a:t>En</a:t>
            </a: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. elétrica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Manutenções da frota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Manutenção dos terminais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Operação viária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Seguro de embarcações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Salvatagem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Custos ambientais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anose="00000500000000000000" pitchFamily="2" charset="0"/>
              </a:rPr>
              <a:t>Verificador independente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07D6025-B27E-AD58-5D4D-71D7F4C94E83}"/>
              </a:ext>
            </a:extLst>
          </p:cNvPr>
          <p:cNvSpPr/>
          <p:nvPr/>
        </p:nvSpPr>
        <p:spPr>
          <a:xfrm>
            <a:off x="6569733" y="3815438"/>
            <a:ext cx="3188391" cy="814983"/>
          </a:xfrm>
          <a:prstGeom prst="round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Montserrat" panose="00000500000000000000" pitchFamily="2" charset="0"/>
              </a:rPr>
              <a:t>Eletrificação e </a:t>
            </a:r>
            <a:br>
              <a:rPr lang="pt-BR" sz="1600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pt-BR" sz="1600" dirty="0">
                <a:solidFill>
                  <a:schemeClr val="tx1"/>
                </a:solidFill>
                <a:latin typeface="Montserrat" panose="00000500000000000000" pitchFamily="2" charset="0"/>
              </a:rPr>
              <a:t>melhorias operacionais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+mj-lt"/>
              </a:rPr>
              <a:t>↓</a:t>
            </a:r>
            <a:r>
              <a:rPr lang="pt-BR" b="1" dirty="0">
                <a:solidFill>
                  <a:schemeClr val="tx1"/>
                </a:solidFill>
                <a:latin typeface="Montserrat" panose="00000500000000000000" pitchFamily="2" charset="0"/>
              </a:rPr>
              <a:t>22% OPEX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140D16-0B59-63C2-7B04-47B99D07189A}"/>
              </a:ext>
            </a:extLst>
          </p:cNvPr>
          <p:cNvSpPr txBox="1"/>
          <p:nvPr/>
        </p:nvSpPr>
        <p:spPr>
          <a:xfrm>
            <a:off x="452548" y="351920"/>
            <a:ext cx="96467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Econômico Financeiro </a:t>
            </a:r>
            <a:r>
              <a:rPr lang="pt-BR" sz="2800" b="1" dirty="0">
                <a:latin typeface="Montserrat"/>
                <a:ea typeface="Microsoft JhengHei"/>
                <a:cs typeface="Poppins"/>
              </a:rPr>
              <a:t>–</a:t>
            </a:r>
            <a:r>
              <a:rPr lang="pt-BR" sz="2800" b="1" dirty="0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 </a:t>
            </a:r>
            <a:r>
              <a:rPr lang="pt-BR" sz="2400" b="1" dirty="0">
                <a:latin typeface="Montserrat"/>
                <a:ea typeface="Microsoft JhengHei"/>
                <a:cs typeface="Poppins"/>
              </a:rPr>
              <a:t>CAPEX e OPEX </a:t>
            </a:r>
          </a:p>
        </p:txBody>
      </p:sp>
      <p:cxnSp>
        <p:nvCxnSpPr>
          <p:cNvPr id="8" name="Conector Reto 13">
            <a:extLst>
              <a:ext uri="{FF2B5EF4-FFF2-40B4-BE49-F238E27FC236}">
                <a16:creationId xmlns:a16="http://schemas.microsoft.com/office/drawing/2014/main" id="{4378174F-256D-E745-7FD2-8ACBC08AFD85}"/>
              </a:ext>
            </a:extLst>
          </p:cNvPr>
          <p:cNvCxnSpPr>
            <a:cxnSpLocks/>
          </p:cNvCxnSpPr>
          <p:nvPr/>
        </p:nvCxnSpPr>
        <p:spPr>
          <a:xfrm flipH="1">
            <a:off x="7560297" y="632384"/>
            <a:ext cx="42505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33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6634-1092-174C-3F4D-593A6954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BEB3428-563D-5313-7DBD-5FBF59493049}"/>
              </a:ext>
            </a:extLst>
          </p:cNvPr>
          <p:cNvSpPr txBox="1"/>
          <p:nvPr/>
        </p:nvSpPr>
        <p:spPr>
          <a:xfrm>
            <a:off x="10289694" y="6500339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>
                <a:latin typeface="Montserrat" pitchFamily="2" charset="77"/>
              </a:rPr>
              <a:t>Sistema de Travessias Hídricas</a:t>
            </a:r>
            <a:endParaRPr lang="pt-BR" sz="800">
              <a:latin typeface="Montserrat" pitchFamily="2" charset="77"/>
            </a:endParaRPr>
          </a:p>
        </p:txBody>
      </p:sp>
      <p:sp>
        <p:nvSpPr>
          <p:cNvPr id="13" name="CaixaDeTexto 7">
            <a:extLst>
              <a:ext uri="{FF2B5EF4-FFF2-40B4-BE49-F238E27FC236}">
                <a16:creationId xmlns:a16="http://schemas.microsoft.com/office/drawing/2014/main" id="{9FA6B80E-8045-C6BA-B3BA-FC6773CD02E3}"/>
              </a:ext>
            </a:extLst>
          </p:cNvPr>
          <p:cNvSpPr txBox="1"/>
          <p:nvPr/>
        </p:nvSpPr>
        <p:spPr>
          <a:xfrm>
            <a:off x="366804" y="529714"/>
            <a:ext cx="96467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Remuneração </a:t>
            </a:r>
            <a:r>
              <a:rPr lang="pt-BR" sz="2400" b="1">
                <a:latin typeface="Montserrat"/>
                <a:ea typeface="Microsoft JhengHei"/>
                <a:cs typeface="Poppins"/>
              </a:rPr>
              <a:t>– PPD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70E1675-B2CC-18E9-EF35-62003AAE34AF}"/>
              </a:ext>
            </a:extLst>
          </p:cNvPr>
          <p:cNvCxnSpPr>
            <a:cxnSpLocks/>
          </p:cNvCxnSpPr>
          <p:nvPr/>
        </p:nvCxnSpPr>
        <p:spPr>
          <a:xfrm flipH="1">
            <a:off x="4315968" y="814415"/>
            <a:ext cx="74090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97">
            <a:extLst>
              <a:ext uri="{FF2B5EF4-FFF2-40B4-BE49-F238E27FC236}">
                <a16:creationId xmlns:a16="http://schemas.microsoft.com/office/drawing/2014/main" id="{275E3017-9E0B-D4F8-1A1D-B3B839933A66}"/>
              </a:ext>
            </a:extLst>
          </p:cNvPr>
          <p:cNvSpPr txBox="1"/>
          <p:nvPr/>
        </p:nvSpPr>
        <p:spPr>
          <a:xfrm>
            <a:off x="738279" y="1586906"/>
            <a:ext cx="3888024" cy="14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Baixa representatividade da TARIFA</a:t>
            </a:r>
            <a:endParaRPr lang="pt-BR" sz="1200" b="1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</p:txBody>
      </p:sp>
      <p:sp>
        <p:nvSpPr>
          <p:cNvPr id="5" name="CaixaDeTexto 97">
            <a:extLst>
              <a:ext uri="{FF2B5EF4-FFF2-40B4-BE49-F238E27FC236}">
                <a16:creationId xmlns:a16="http://schemas.microsoft.com/office/drawing/2014/main" id="{5DC6CC63-E24A-93FF-041A-2DF25D60CD9B}"/>
              </a:ext>
            </a:extLst>
          </p:cNvPr>
          <p:cNvSpPr txBox="1"/>
          <p:nvPr/>
        </p:nvSpPr>
        <p:spPr>
          <a:xfrm>
            <a:off x="725466" y="1959585"/>
            <a:ext cx="1254220" cy="302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TARIFA</a:t>
            </a:r>
          </a:p>
          <a:p>
            <a:pPr algn="ctr"/>
            <a:r>
              <a:rPr lang="pt-BR" sz="14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SISTEMA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4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6" name="CaixaDeTexto 97">
            <a:extLst>
              <a:ext uri="{FF2B5EF4-FFF2-40B4-BE49-F238E27FC236}">
                <a16:creationId xmlns:a16="http://schemas.microsoft.com/office/drawing/2014/main" id="{A97B5D07-8FA7-F99A-9839-BA35BD50652D}"/>
              </a:ext>
            </a:extLst>
          </p:cNvPr>
          <p:cNvSpPr txBox="1"/>
          <p:nvPr/>
        </p:nvSpPr>
        <p:spPr>
          <a:xfrm>
            <a:off x="1578506" y="2422043"/>
            <a:ext cx="1254220" cy="302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RECEITA</a:t>
            </a:r>
          </a:p>
          <a:p>
            <a:pPr algn="ctr"/>
            <a:r>
              <a:rPr lang="pt-BR" sz="14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TOTAL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4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AA2DFE-2D1C-B6FF-396C-ADFFBDEC8CB7}"/>
              </a:ext>
            </a:extLst>
          </p:cNvPr>
          <p:cNvCxnSpPr>
            <a:cxnSpLocks/>
          </p:cNvCxnSpPr>
          <p:nvPr/>
        </p:nvCxnSpPr>
        <p:spPr>
          <a:xfrm flipV="1">
            <a:off x="1352576" y="1988993"/>
            <a:ext cx="955919" cy="8719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ixaDeTexto 97">
            <a:extLst>
              <a:ext uri="{FF2B5EF4-FFF2-40B4-BE49-F238E27FC236}">
                <a16:creationId xmlns:a16="http://schemas.microsoft.com/office/drawing/2014/main" id="{52E405E7-E180-892F-B52A-68B814025274}"/>
              </a:ext>
            </a:extLst>
          </p:cNvPr>
          <p:cNvSpPr txBox="1"/>
          <p:nvPr/>
        </p:nvSpPr>
        <p:spPr>
          <a:xfrm>
            <a:off x="2253848" y="2054487"/>
            <a:ext cx="1254220" cy="302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b="1" i="0">
                <a:solidFill>
                  <a:sysClr val="windowText" lastClr="000000"/>
                </a:solidFill>
                <a:effectLst/>
                <a:latin typeface="Google Sans"/>
              </a:rPr>
              <a:t>≈</a:t>
            </a:r>
            <a:endParaRPr lang="pt-BR" sz="3200" b="1">
              <a:solidFill>
                <a:sysClr val="windowText" lastClr="000000"/>
              </a:solidFill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9" name="CaixaDeTexto 97">
            <a:extLst>
              <a:ext uri="{FF2B5EF4-FFF2-40B4-BE49-F238E27FC236}">
                <a16:creationId xmlns:a16="http://schemas.microsoft.com/office/drawing/2014/main" id="{CB8778A9-863B-9DA3-58D1-B9FCEA3DC016}"/>
              </a:ext>
            </a:extLst>
          </p:cNvPr>
          <p:cNvSpPr txBox="1"/>
          <p:nvPr/>
        </p:nvSpPr>
        <p:spPr>
          <a:xfrm>
            <a:off x="2964548" y="2214743"/>
            <a:ext cx="1254220" cy="3020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15 a 20%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" name="CaixaDeTexto 97">
            <a:extLst>
              <a:ext uri="{FF2B5EF4-FFF2-40B4-BE49-F238E27FC236}">
                <a16:creationId xmlns:a16="http://schemas.microsoft.com/office/drawing/2014/main" id="{847968B4-CA4A-8253-5583-423AC39B9E2E}"/>
              </a:ext>
            </a:extLst>
          </p:cNvPr>
          <p:cNvSpPr txBox="1"/>
          <p:nvPr/>
        </p:nvSpPr>
        <p:spPr>
          <a:xfrm>
            <a:off x="738279" y="3122170"/>
            <a:ext cx="3888024" cy="14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Incerteza Túnel Santos-Guarujá</a:t>
            </a:r>
            <a:endParaRPr lang="pt-BR" sz="1200" b="1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B87753-DBA6-16C7-4929-1A7CB19BC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" t="2346" b="2767"/>
          <a:stretch/>
        </p:blipFill>
        <p:spPr>
          <a:xfrm>
            <a:off x="794361" y="3494849"/>
            <a:ext cx="1825459" cy="172631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B7CAF01-34B0-A6CC-626C-ABC988902730}"/>
              </a:ext>
            </a:extLst>
          </p:cNvPr>
          <p:cNvSpPr/>
          <p:nvPr/>
        </p:nvSpPr>
        <p:spPr>
          <a:xfrm>
            <a:off x="1569612" y="4151413"/>
            <a:ext cx="265808" cy="244823"/>
          </a:xfrm>
          <a:custGeom>
            <a:avLst/>
            <a:gdLst>
              <a:gd name="connsiteX0" fmla="*/ 0 w 694944"/>
              <a:gd name="connsiteY0" fmla="*/ 640080 h 640080"/>
              <a:gd name="connsiteX1" fmla="*/ 173736 w 694944"/>
              <a:gd name="connsiteY1" fmla="*/ 630936 h 640080"/>
              <a:gd name="connsiteX2" fmla="*/ 338328 w 694944"/>
              <a:gd name="connsiteY2" fmla="*/ 594360 h 640080"/>
              <a:gd name="connsiteX3" fmla="*/ 438912 w 694944"/>
              <a:gd name="connsiteY3" fmla="*/ 502920 h 640080"/>
              <a:gd name="connsiteX4" fmla="*/ 493776 w 694944"/>
              <a:gd name="connsiteY4" fmla="*/ 384048 h 640080"/>
              <a:gd name="connsiteX5" fmla="*/ 548640 w 694944"/>
              <a:gd name="connsiteY5" fmla="*/ 237744 h 640080"/>
              <a:gd name="connsiteX6" fmla="*/ 649224 w 694944"/>
              <a:gd name="connsiteY6" fmla="*/ 91440 h 640080"/>
              <a:gd name="connsiteX7" fmla="*/ 694944 w 694944"/>
              <a:gd name="connsiteY7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44" h="640080">
                <a:moveTo>
                  <a:pt x="0" y="640080"/>
                </a:moveTo>
                <a:lnTo>
                  <a:pt x="173736" y="630936"/>
                </a:lnTo>
                <a:lnTo>
                  <a:pt x="338328" y="594360"/>
                </a:lnTo>
                <a:lnTo>
                  <a:pt x="438912" y="502920"/>
                </a:lnTo>
                <a:lnTo>
                  <a:pt x="493776" y="384048"/>
                </a:lnTo>
                <a:lnTo>
                  <a:pt x="548640" y="237744"/>
                </a:lnTo>
                <a:lnTo>
                  <a:pt x="649224" y="91440"/>
                </a:lnTo>
                <a:lnTo>
                  <a:pt x="694944" y="0"/>
                </a:lnTo>
              </a:path>
            </a:pathLst>
          </a:custGeom>
          <a:noFill/>
          <a:ln w="28575">
            <a:solidFill>
              <a:srgbClr val="C00000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B9225A6-756A-D6C9-87FB-1F0174CD748A}"/>
              </a:ext>
            </a:extLst>
          </p:cNvPr>
          <p:cNvSpPr/>
          <p:nvPr/>
        </p:nvSpPr>
        <p:spPr>
          <a:xfrm>
            <a:off x="1417458" y="3663598"/>
            <a:ext cx="321746" cy="228215"/>
          </a:xfrm>
          <a:custGeom>
            <a:avLst/>
            <a:gdLst>
              <a:gd name="connsiteX0" fmla="*/ 819150 w 819150"/>
              <a:gd name="connsiteY0" fmla="*/ 581025 h 581025"/>
              <a:gd name="connsiteX1" fmla="*/ 714375 w 819150"/>
              <a:gd name="connsiteY1" fmla="*/ 561975 h 581025"/>
              <a:gd name="connsiteX2" fmla="*/ 676275 w 819150"/>
              <a:gd name="connsiteY2" fmla="*/ 533400 h 581025"/>
              <a:gd name="connsiteX3" fmla="*/ 657225 w 819150"/>
              <a:gd name="connsiteY3" fmla="*/ 476250 h 581025"/>
              <a:gd name="connsiteX4" fmla="*/ 638175 w 819150"/>
              <a:gd name="connsiteY4" fmla="*/ 400050 h 581025"/>
              <a:gd name="connsiteX5" fmla="*/ 571500 w 819150"/>
              <a:gd name="connsiteY5" fmla="*/ 152400 h 581025"/>
              <a:gd name="connsiteX6" fmla="*/ 514350 w 819150"/>
              <a:gd name="connsiteY6" fmla="*/ 85725 h 581025"/>
              <a:gd name="connsiteX7" fmla="*/ 466725 w 819150"/>
              <a:gd name="connsiteY7" fmla="*/ 57150 h 581025"/>
              <a:gd name="connsiteX8" fmla="*/ 285750 w 819150"/>
              <a:gd name="connsiteY8" fmla="*/ 9525 h 581025"/>
              <a:gd name="connsiteX9" fmla="*/ 142875 w 819150"/>
              <a:gd name="connsiteY9" fmla="*/ 0 h 581025"/>
              <a:gd name="connsiteX10" fmla="*/ 0 w 819150"/>
              <a:gd name="connsiteY10" fmla="*/ 2857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9150" h="581025">
                <a:moveTo>
                  <a:pt x="819150" y="581025"/>
                </a:moveTo>
                <a:lnTo>
                  <a:pt x="714375" y="561975"/>
                </a:lnTo>
                <a:lnTo>
                  <a:pt x="676275" y="533400"/>
                </a:lnTo>
                <a:lnTo>
                  <a:pt x="657225" y="476250"/>
                </a:lnTo>
                <a:lnTo>
                  <a:pt x="638175" y="400050"/>
                </a:lnTo>
                <a:lnTo>
                  <a:pt x="571500" y="152400"/>
                </a:lnTo>
                <a:lnTo>
                  <a:pt x="514350" y="85725"/>
                </a:lnTo>
                <a:lnTo>
                  <a:pt x="466725" y="57150"/>
                </a:lnTo>
                <a:lnTo>
                  <a:pt x="285750" y="9525"/>
                </a:lnTo>
                <a:lnTo>
                  <a:pt x="142875" y="0"/>
                </a:lnTo>
                <a:lnTo>
                  <a:pt x="0" y="28575"/>
                </a:lnTo>
              </a:path>
            </a:pathLst>
          </a:custGeom>
          <a:noFill/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DE672B-B8B3-463A-5C74-665C568C2DD2}"/>
              </a:ext>
            </a:extLst>
          </p:cNvPr>
          <p:cNvCxnSpPr>
            <a:cxnSpLocks/>
          </p:cNvCxnSpPr>
          <p:nvPr/>
        </p:nvCxnSpPr>
        <p:spPr>
          <a:xfrm>
            <a:off x="1917386" y="4934849"/>
            <a:ext cx="223375" cy="196939"/>
          </a:xfrm>
          <a:prstGeom prst="straightConnector1">
            <a:avLst/>
          </a:prstGeom>
          <a:ln w="1270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7DFE3FE-774F-DCAD-C94B-9226BFCC53F1}"/>
              </a:ext>
            </a:extLst>
          </p:cNvPr>
          <p:cNvSpPr txBox="1"/>
          <p:nvPr/>
        </p:nvSpPr>
        <p:spPr>
          <a:xfrm>
            <a:off x="785212" y="4215692"/>
            <a:ext cx="89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Santos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F0FE0E-6AD8-3C72-3B4F-FE7FF8B506C6}"/>
              </a:ext>
            </a:extLst>
          </p:cNvPr>
          <p:cNvSpPr txBox="1"/>
          <p:nvPr/>
        </p:nvSpPr>
        <p:spPr>
          <a:xfrm>
            <a:off x="1739204" y="3851980"/>
            <a:ext cx="94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Guarujá</a:t>
            </a:r>
          </a:p>
        </p:txBody>
      </p:sp>
      <p:sp>
        <p:nvSpPr>
          <p:cNvPr id="36" name="CaixaDeTexto 97">
            <a:extLst>
              <a:ext uri="{FF2B5EF4-FFF2-40B4-BE49-F238E27FC236}">
                <a16:creationId xmlns:a16="http://schemas.microsoft.com/office/drawing/2014/main" id="{91665140-0FB5-28E9-1571-5008A3841C4A}"/>
              </a:ext>
            </a:extLst>
          </p:cNvPr>
          <p:cNvSpPr txBox="1"/>
          <p:nvPr/>
        </p:nvSpPr>
        <p:spPr>
          <a:xfrm>
            <a:off x="2867220" y="3490713"/>
            <a:ext cx="1421083" cy="518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 i="0">
                <a:solidFill>
                  <a:sysClr val="windowText" lastClr="000000"/>
                </a:solidFill>
                <a:effectLst/>
                <a:latin typeface="Google Sans"/>
              </a:rPr>
              <a:t>≈ </a:t>
            </a:r>
            <a:r>
              <a:rPr lang="pt-BR" sz="11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50% RECEITA SISTEMA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37" name="CaixaDeTexto 97">
            <a:extLst>
              <a:ext uri="{FF2B5EF4-FFF2-40B4-BE49-F238E27FC236}">
                <a16:creationId xmlns:a16="http://schemas.microsoft.com/office/drawing/2014/main" id="{315100A8-F1A6-43AE-9C78-4B9F36CE6521}"/>
              </a:ext>
            </a:extLst>
          </p:cNvPr>
          <p:cNvSpPr txBox="1"/>
          <p:nvPr/>
        </p:nvSpPr>
        <p:spPr>
          <a:xfrm>
            <a:off x="2688715" y="4253275"/>
            <a:ext cx="1825459" cy="47487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>
                <a:solidFill>
                  <a:schemeClr val="bg1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Travessia + Túnel = </a:t>
            </a:r>
          </a:p>
          <a:p>
            <a:pPr algn="ctr"/>
            <a:r>
              <a:rPr lang="pt-BR" sz="1100" b="1">
                <a:solidFill>
                  <a:schemeClr val="bg1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Operação Sinérgica</a:t>
            </a:r>
            <a:endParaRPr lang="pt-BR" b="1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39" name="CaixaDeTexto 97">
            <a:extLst>
              <a:ext uri="{FF2B5EF4-FFF2-40B4-BE49-F238E27FC236}">
                <a16:creationId xmlns:a16="http://schemas.microsoft.com/office/drawing/2014/main" id="{32455304-501C-51A2-A40C-EE748066BEC8}"/>
              </a:ext>
            </a:extLst>
          </p:cNvPr>
          <p:cNvSpPr txBox="1"/>
          <p:nvPr/>
        </p:nvSpPr>
        <p:spPr>
          <a:xfrm>
            <a:off x="738279" y="5459501"/>
            <a:ext cx="4195270" cy="9928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C00000"/>
                </a:solidFill>
                <a:latin typeface="Montserrat" panose="00000500000000000000" pitchFamily="2" charset="0"/>
                <a:ea typeface="Verdana"/>
                <a:cs typeface="Mongolian Baiti"/>
              </a:rPr>
              <a:t>Manutenção da política tarifária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t-BR" sz="1100" b="1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Sem arrecadação na RMSP e Paraibuna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t-BR" sz="1100" b="1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Isenções de tarifas mantidas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pt-BR" sz="1100" b="1">
                <a:solidFill>
                  <a:srgbClr val="00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Valores atualmente praticados serão mantidos</a:t>
            </a: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200" b="1">
              <a:solidFill>
                <a:srgbClr val="C00000"/>
              </a:solidFill>
              <a:latin typeface="Montserrat" panose="00000500000000000000" pitchFamily="2" charset="0"/>
              <a:ea typeface="Verdana"/>
              <a:cs typeface="Mongolian Baiti"/>
            </a:endParaRPr>
          </a:p>
        </p:txBody>
      </p:sp>
      <p:sp>
        <p:nvSpPr>
          <p:cNvPr id="41" name="CaixaDeTexto 97">
            <a:extLst>
              <a:ext uri="{FF2B5EF4-FFF2-40B4-BE49-F238E27FC236}">
                <a16:creationId xmlns:a16="http://schemas.microsoft.com/office/drawing/2014/main" id="{58EC16C3-1AF4-70CB-4BE7-26A1D02DB52B}"/>
              </a:ext>
            </a:extLst>
          </p:cNvPr>
          <p:cNvSpPr txBox="1"/>
          <p:nvPr/>
        </p:nvSpPr>
        <p:spPr>
          <a:xfrm>
            <a:off x="463502" y="1053246"/>
            <a:ext cx="4098572" cy="36509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chemeClr val="bg1"/>
                </a:solidFill>
                <a:latin typeface="Montserrat"/>
                <a:ea typeface="Verdana"/>
                <a:cs typeface="Mongolian Baiti"/>
              </a:rPr>
              <a:t>Premissas para Pag. por Disponibilidade</a:t>
            </a:r>
            <a:endParaRPr lang="pt-BR" sz="1200" b="1">
              <a:solidFill>
                <a:schemeClr val="bg1"/>
              </a:solidFill>
              <a:latin typeface="Montserrat"/>
              <a:ea typeface="Verdana"/>
              <a:cs typeface="Mongolian Baiti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A4352FD0-02CC-DCFA-D4A9-16A5CE36C5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789884"/>
              </p:ext>
            </p:extLst>
          </p:nvPr>
        </p:nvGraphicFramePr>
        <p:xfrm>
          <a:off x="6835761" y="2452470"/>
          <a:ext cx="3582640" cy="209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CaixaDeTexto 97">
            <a:extLst>
              <a:ext uri="{FF2B5EF4-FFF2-40B4-BE49-F238E27FC236}">
                <a16:creationId xmlns:a16="http://schemas.microsoft.com/office/drawing/2014/main" id="{9E0F5A65-B41C-EDDD-1343-631B38CDDE9A}"/>
              </a:ext>
            </a:extLst>
          </p:cNvPr>
          <p:cNvSpPr txBox="1"/>
          <p:nvPr/>
        </p:nvSpPr>
        <p:spPr>
          <a:xfrm>
            <a:off x="4986072" y="1520245"/>
            <a:ext cx="1747690" cy="760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Avaliação do perfil de cada travessia</a:t>
            </a:r>
            <a:endParaRPr lang="pt-BR" sz="1200" b="1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</p:txBody>
      </p:sp>
      <p:sp>
        <p:nvSpPr>
          <p:cNvPr id="44" name="CaixaDeTexto 97">
            <a:extLst>
              <a:ext uri="{FF2B5EF4-FFF2-40B4-BE49-F238E27FC236}">
                <a16:creationId xmlns:a16="http://schemas.microsoft.com/office/drawing/2014/main" id="{134AE06E-A83F-04AD-32CF-F8F38AFEF330}"/>
              </a:ext>
            </a:extLst>
          </p:cNvPr>
          <p:cNvSpPr txBox="1"/>
          <p:nvPr/>
        </p:nvSpPr>
        <p:spPr>
          <a:xfrm>
            <a:off x="6746144" y="1628873"/>
            <a:ext cx="1254220" cy="542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TRAVESSIAS VOLUME BAIXO E CONSTANTE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45" name="CaixaDeTexto 97">
            <a:extLst>
              <a:ext uri="{FF2B5EF4-FFF2-40B4-BE49-F238E27FC236}">
                <a16:creationId xmlns:a16="http://schemas.microsoft.com/office/drawing/2014/main" id="{51D5CCE0-0A5A-27E4-625E-E783DE9648DB}"/>
              </a:ext>
            </a:extLst>
          </p:cNvPr>
          <p:cNvSpPr txBox="1"/>
          <p:nvPr/>
        </p:nvSpPr>
        <p:spPr>
          <a:xfrm>
            <a:off x="8491722" y="1628873"/>
            <a:ext cx="1254220" cy="542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TRAVESSIAS COM HORÁRIOS DE PICOS SEMANAS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46" name="CaixaDeTexto 97">
            <a:extLst>
              <a:ext uri="{FF2B5EF4-FFF2-40B4-BE49-F238E27FC236}">
                <a16:creationId xmlns:a16="http://schemas.microsoft.com/office/drawing/2014/main" id="{A4351C8B-F194-11C1-BD1B-C25060B1B6D6}"/>
              </a:ext>
            </a:extLst>
          </p:cNvPr>
          <p:cNvSpPr txBox="1"/>
          <p:nvPr/>
        </p:nvSpPr>
        <p:spPr>
          <a:xfrm>
            <a:off x="10237299" y="1628873"/>
            <a:ext cx="1254220" cy="542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TRAVESSIAS COM PERFIL SAZONAL COM OSCILAÇÃO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8D299B4-48DB-8D0F-6892-A4A1B2C1624E}"/>
              </a:ext>
            </a:extLst>
          </p:cNvPr>
          <p:cNvCxnSpPr>
            <a:cxnSpLocks/>
          </p:cNvCxnSpPr>
          <p:nvPr/>
        </p:nvCxnSpPr>
        <p:spPr>
          <a:xfrm>
            <a:off x="4906850" y="2337607"/>
            <a:ext cx="68182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CaixaDeTexto 97">
            <a:extLst>
              <a:ext uri="{FF2B5EF4-FFF2-40B4-BE49-F238E27FC236}">
                <a16:creationId xmlns:a16="http://schemas.microsoft.com/office/drawing/2014/main" id="{2D2A9ECA-C48C-516B-7B2E-7B9FAFDE5EEF}"/>
              </a:ext>
            </a:extLst>
          </p:cNvPr>
          <p:cNvSpPr txBox="1"/>
          <p:nvPr/>
        </p:nvSpPr>
        <p:spPr>
          <a:xfrm>
            <a:off x="5078820" y="3163399"/>
            <a:ext cx="1421399" cy="542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DIMENSIONAMENTO COM PREVISÃO DE FLEXIBILIDADE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56741D-A2F9-0A41-5088-1F71D294DCCC}"/>
              </a:ext>
            </a:extLst>
          </p:cNvPr>
          <p:cNvSpPr/>
          <p:nvPr/>
        </p:nvSpPr>
        <p:spPr>
          <a:xfrm rot="2251979">
            <a:off x="9808023" y="2586009"/>
            <a:ext cx="888558" cy="21245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EXEMPLO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3C116AB-8AC2-E386-E135-F42242A8CE84}"/>
              </a:ext>
            </a:extLst>
          </p:cNvPr>
          <p:cNvCxnSpPr/>
          <p:nvPr/>
        </p:nvCxnSpPr>
        <p:spPr>
          <a:xfrm flipV="1">
            <a:off x="9418276" y="2864995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C0558B-FB73-4875-92FD-D06DFF1917C0}"/>
              </a:ext>
            </a:extLst>
          </p:cNvPr>
          <p:cNvCxnSpPr>
            <a:cxnSpLocks/>
          </p:cNvCxnSpPr>
          <p:nvPr/>
        </p:nvCxnSpPr>
        <p:spPr>
          <a:xfrm>
            <a:off x="9436582" y="3117732"/>
            <a:ext cx="1018429" cy="10172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2" name="CaixaDeTexto 97">
            <a:extLst>
              <a:ext uri="{FF2B5EF4-FFF2-40B4-BE49-F238E27FC236}">
                <a16:creationId xmlns:a16="http://schemas.microsoft.com/office/drawing/2014/main" id="{D43250A9-E230-FF58-42EA-605393F9AC48}"/>
              </a:ext>
            </a:extLst>
          </p:cNvPr>
          <p:cNvSpPr txBox="1"/>
          <p:nvPr/>
        </p:nvSpPr>
        <p:spPr>
          <a:xfrm>
            <a:off x="10224747" y="4102977"/>
            <a:ext cx="834058" cy="335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6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GRADIENTE DE PROBABILIDADE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6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659EF672-40A9-7C5C-25C1-0840BF7E0C64}"/>
              </a:ext>
            </a:extLst>
          </p:cNvPr>
          <p:cNvSpPr/>
          <p:nvPr/>
        </p:nvSpPr>
        <p:spPr>
          <a:xfrm rot="5400000">
            <a:off x="5817901" y="3310554"/>
            <a:ext cx="1838321" cy="248534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97">
            <a:extLst>
              <a:ext uri="{FF2B5EF4-FFF2-40B4-BE49-F238E27FC236}">
                <a16:creationId xmlns:a16="http://schemas.microsoft.com/office/drawing/2014/main" id="{05D20211-0A70-B674-9629-ADE82DE3426F}"/>
              </a:ext>
            </a:extLst>
          </p:cNvPr>
          <p:cNvSpPr txBox="1"/>
          <p:nvPr/>
        </p:nvSpPr>
        <p:spPr>
          <a:xfrm>
            <a:off x="9552725" y="4998877"/>
            <a:ext cx="1941488" cy="4527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NÚMERO DE VIAGENS MÍNIMAS</a:t>
            </a:r>
          </a:p>
          <a:p>
            <a:pPr algn="ctr"/>
            <a:r>
              <a:rPr lang="pt-BR" sz="12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(CONTRATO)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200" b="1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55" name="CaixaDeTexto 97">
            <a:extLst>
              <a:ext uri="{FF2B5EF4-FFF2-40B4-BE49-F238E27FC236}">
                <a16:creationId xmlns:a16="http://schemas.microsoft.com/office/drawing/2014/main" id="{7E243BE2-3389-D6EC-D0E2-2A927BCB445B}"/>
              </a:ext>
            </a:extLst>
          </p:cNvPr>
          <p:cNvSpPr txBox="1"/>
          <p:nvPr/>
        </p:nvSpPr>
        <p:spPr>
          <a:xfrm>
            <a:off x="9317037" y="5747662"/>
            <a:ext cx="2505054" cy="6385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algn="ctr">
              <a:defRPr sz="1200" b="1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sng"/>
              <a:t>PERMISSÃO PARA REALIZAÇÃO DE VIAGENS ADICIONAIS</a:t>
            </a:r>
          </a:p>
          <a:p>
            <a:endParaRPr lang="pt-BR"/>
          </a:p>
        </p:txBody>
      </p:sp>
      <p:sp>
        <p:nvSpPr>
          <p:cNvPr id="57" name="CaixaDeTexto 97">
            <a:extLst>
              <a:ext uri="{FF2B5EF4-FFF2-40B4-BE49-F238E27FC236}">
                <a16:creationId xmlns:a16="http://schemas.microsoft.com/office/drawing/2014/main" id="{A67FF123-2705-54CE-F370-C1001615E046}"/>
              </a:ext>
            </a:extLst>
          </p:cNvPr>
          <p:cNvSpPr txBox="1"/>
          <p:nvPr/>
        </p:nvSpPr>
        <p:spPr>
          <a:xfrm>
            <a:off x="4906850" y="1053188"/>
            <a:ext cx="6818214" cy="36509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chemeClr val="bg1"/>
                </a:solidFill>
                <a:latin typeface="Montserrat"/>
                <a:ea typeface="Verdana"/>
                <a:cs typeface="Mongolian Baiti"/>
              </a:rPr>
              <a:t>Plano Operacional (Mínimo + Adicional)</a:t>
            </a:r>
            <a:endParaRPr lang="pt-BR" sz="1200" b="1">
              <a:solidFill>
                <a:schemeClr val="bg1"/>
              </a:solidFill>
              <a:latin typeface="Montserrat"/>
              <a:ea typeface="Verdana"/>
              <a:cs typeface="Mongolian Baiti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8057428-05CD-5382-0CE1-5C95DCDBE825}"/>
              </a:ext>
            </a:extLst>
          </p:cNvPr>
          <p:cNvSpPr/>
          <p:nvPr/>
        </p:nvSpPr>
        <p:spPr>
          <a:xfrm>
            <a:off x="386469" y="1513607"/>
            <a:ext cx="379317" cy="379317"/>
          </a:xfrm>
          <a:prstGeom prst="ellipse">
            <a:avLst/>
          </a:prstGeom>
          <a:solidFill>
            <a:srgbClr val="FF9393"/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latin typeface="Montserrat" panose="00000500000000000000" pitchFamily="2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7276FAB-3DD7-9689-4B1A-545795121E72}"/>
              </a:ext>
            </a:extLst>
          </p:cNvPr>
          <p:cNvSpPr/>
          <p:nvPr/>
        </p:nvSpPr>
        <p:spPr>
          <a:xfrm>
            <a:off x="377320" y="3066559"/>
            <a:ext cx="379317" cy="379317"/>
          </a:xfrm>
          <a:prstGeom prst="ellipse">
            <a:avLst/>
          </a:prstGeom>
          <a:solidFill>
            <a:srgbClr val="FF3737"/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latin typeface="Montserrat" panose="00000500000000000000" pitchFamily="2" charset="0"/>
              </a:rPr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FD7AB01-57D1-B671-7358-1E0E4B8BFF05}"/>
              </a:ext>
            </a:extLst>
          </p:cNvPr>
          <p:cNvSpPr/>
          <p:nvPr/>
        </p:nvSpPr>
        <p:spPr>
          <a:xfrm>
            <a:off x="369909" y="5432700"/>
            <a:ext cx="379317" cy="379317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latin typeface="Montserrat" panose="00000500000000000000" pitchFamily="2" charset="0"/>
              </a:rPr>
              <a:t>3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D7DDE57-CD39-8F01-58A0-0CDC59761DB7}"/>
              </a:ext>
            </a:extLst>
          </p:cNvPr>
          <p:cNvSpPr/>
          <p:nvPr/>
        </p:nvSpPr>
        <p:spPr>
          <a:xfrm>
            <a:off x="5425955" y="6136231"/>
            <a:ext cx="2686050" cy="209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5CFEB2-B11B-33C7-DDD8-07CA86A395AE}"/>
              </a:ext>
            </a:extLst>
          </p:cNvPr>
          <p:cNvSpPr/>
          <p:nvPr/>
        </p:nvSpPr>
        <p:spPr>
          <a:xfrm>
            <a:off x="5425955" y="6376093"/>
            <a:ext cx="2524125" cy="204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97">
            <a:extLst>
              <a:ext uri="{FF2B5EF4-FFF2-40B4-BE49-F238E27FC236}">
                <a16:creationId xmlns:a16="http://schemas.microsoft.com/office/drawing/2014/main" id="{369B528D-47B7-BACD-E0F6-7CE8CF0BE2B7}"/>
              </a:ext>
            </a:extLst>
          </p:cNvPr>
          <p:cNvSpPr txBox="1"/>
          <p:nvPr/>
        </p:nvSpPr>
        <p:spPr>
          <a:xfrm>
            <a:off x="5069295" y="4607882"/>
            <a:ext cx="5024486" cy="2146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C00000"/>
                </a:solidFill>
                <a:latin typeface="Montserrat" panose="00000500000000000000" pitchFamily="2" charset="0"/>
                <a:ea typeface="Verdana"/>
                <a:cs typeface="Mongolian Baiti"/>
              </a:rPr>
              <a:t>Indicadores</a:t>
            </a: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Cumprimento de Horários Programados – IHP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Cumprimento de Intervalos Programados – ITP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Cumprimento das Viagens Programadas – IVP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Disponibilidade da Frota – IDF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Satisfação do Serviço – ISS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Ocupação das Embarcações – IOE</a:t>
            </a:r>
            <a:endParaRPr lang="pt-BR" sz="1100" b="1"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pt-BR" sz="1100" b="1">
                <a:solidFill>
                  <a:srgbClr val="0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Atendimento à Demanda – IAD</a:t>
            </a:r>
            <a:endParaRPr lang="pt-BR" sz="1100" b="1">
              <a:solidFill>
                <a:srgbClr val="000000"/>
              </a:solidFill>
              <a:effectLst/>
              <a:latin typeface="Montserrat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200" b="1">
              <a:solidFill>
                <a:srgbClr val="C00000"/>
              </a:solidFill>
              <a:latin typeface="Montserrat" panose="00000500000000000000" pitchFamily="2" charset="0"/>
              <a:ea typeface="Verdana"/>
              <a:cs typeface="Mongolian Baiti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E634C82-B757-A2A9-FB6B-6ABDF5A8C6D1}"/>
              </a:ext>
            </a:extLst>
          </p:cNvPr>
          <p:cNvSpPr/>
          <p:nvPr/>
        </p:nvSpPr>
        <p:spPr>
          <a:xfrm>
            <a:off x="9418276" y="4884567"/>
            <a:ext cx="2306788" cy="1615771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888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E73E-3592-6922-5B84-8476B97C2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FDE0D7-FBB3-F1B0-EA0D-E61BF28A88FA}"/>
              </a:ext>
            </a:extLst>
          </p:cNvPr>
          <p:cNvSpPr txBox="1"/>
          <p:nvPr/>
        </p:nvSpPr>
        <p:spPr>
          <a:xfrm>
            <a:off x="535621" y="468520"/>
            <a:ext cx="8576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  <a:latin typeface="Montserrat" panose="00000500000000000000" pitchFamily="2" charset="0"/>
                <a:ea typeface="Microsoft JhengHei" panose="020B0604030504040204" pitchFamily="34" charset="-120"/>
                <a:cs typeface="Poppins" pitchFamily="2" charset="77"/>
              </a:rPr>
              <a:t>Interações com Sociedade Civil e Mercado</a:t>
            </a:r>
          </a:p>
        </p:txBody>
      </p:sp>
      <p:pic>
        <p:nvPicPr>
          <p:cNvPr id="11" name="Graphic 25" descr="Research with solid fill">
            <a:extLst>
              <a:ext uri="{FF2B5EF4-FFF2-40B4-BE49-F238E27FC236}">
                <a16:creationId xmlns:a16="http://schemas.microsoft.com/office/drawing/2014/main" id="{E58CF07A-43CD-31BA-D61A-14AF92956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943" y="1200053"/>
            <a:ext cx="828000" cy="828000"/>
          </a:xfrm>
          <a:prstGeom prst="rect">
            <a:avLst/>
          </a:prstGeom>
        </p:spPr>
      </p:pic>
      <p:pic>
        <p:nvPicPr>
          <p:cNvPr id="12" name="Graphic 36" descr="Books outline">
            <a:extLst>
              <a:ext uri="{FF2B5EF4-FFF2-40B4-BE49-F238E27FC236}">
                <a16:creationId xmlns:a16="http://schemas.microsoft.com/office/drawing/2014/main" id="{4B06EBC8-E14A-8AB8-2E82-BBA062AAD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7093" y="1583091"/>
            <a:ext cx="648000" cy="648000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7946999E-FA53-2718-E38C-369501284B41}"/>
              </a:ext>
            </a:extLst>
          </p:cNvPr>
          <p:cNvSpPr/>
          <p:nvPr/>
        </p:nvSpPr>
        <p:spPr>
          <a:xfrm>
            <a:off x="4729139" y="1215119"/>
            <a:ext cx="30241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base">
              <a:buClr>
                <a:srgbClr val="00B0F0"/>
              </a:buClr>
              <a:buSzPct val="120000"/>
            </a:pPr>
            <a:r>
              <a:rPr lang="pt-BR" sz="1300" b="1" dirty="0">
                <a:solidFill>
                  <a:srgbClr val="C00000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Audiência Pública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100" dirty="0">
                <a:latin typeface="Montserrat" panose="00000500000000000000" pitchFamily="2" charset="0"/>
                <a:ea typeface="Verdana" panose="020B0604030504040204" pitchFamily="34" charset="0"/>
              </a:rPr>
              <a:t>09/12/2024 (virtual)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100" dirty="0">
                <a:latin typeface="Montserrat" panose="00000500000000000000" pitchFamily="2" charset="0"/>
                <a:ea typeface="Verdana" panose="020B0604030504040204" pitchFamily="34" charset="0"/>
              </a:rPr>
              <a:t>10/12/2024 (presencial - Santos)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100" dirty="0">
                <a:latin typeface="Montserrat" panose="00000500000000000000" pitchFamily="2" charset="0"/>
                <a:ea typeface="Verdana" panose="020B0604030504040204" pitchFamily="34" charset="0"/>
              </a:rPr>
              <a:t>12/12/2024 (presencial – São Sebastião)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100" dirty="0">
                <a:latin typeface="Montserrat" panose="00000500000000000000" pitchFamily="2" charset="0"/>
                <a:ea typeface="Verdana" panose="020B0604030504040204" pitchFamily="34" charset="0"/>
              </a:rPr>
              <a:t>21 pedidos de manifestação, online e presencial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B8A97C08-7819-4701-BC36-A9126973B16A}"/>
              </a:ext>
            </a:extLst>
          </p:cNvPr>
          <p:cNvSpPr/>
          <p:nvPr/>
        </p:nvSpPr>
        <p:spPr>
          <a:xfrm>
            <a:off x="8821813" y="1222376"/>
            <a:ext cx="276127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base">
              <a:buClr>
                <a:srgbClr val="00B0F0"/>
              </a:buClr>
              <a:buSzPct val="120000"/>
            </a:pPr>
            <a:r>
              <a:rPr lang="pt-BR" sz="1300" b="1" dirty="0">
                <a:solidFill>
                  <a:srgbClr val="C00000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Consulta Pública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22/11/2024 – 07/01/2025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111 contribuições</a:t>
            </a:r>
          </a:p>
          <a:p>
            <a:pPr marL="171450" indent="-171450" algn="just" defTabSz="457200" fontAlgn="base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Graphic 46" descr="Presentation with pie chart with solid fill">
            <a:extLst>
              <a:ext uri="{FF2B5EF4-FFF2-40B4-BE49-F238E27FC236}">
                <a16:creationId xmlns:a16="http://schemas.microsoft.com/office/drawing/2014/main" id="{38517FB7-CFF1-3302-BEB1-125042E17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472" y="1186107"/>
            <a:ext cx="828000" cy="828000"/>
          </a:xfrm>
          <a:prstGeom prst="rect">
            <a:avLst/>
          </a:prstGeom>
        </p:spPr>
      </p:pic>
      <p:pic>
        <p:nvPicPr>
          <p:cNvPr id="17" name="Graphic 48" descr="Marketing with solid fill">
            <a:extLst>
              <a:ext uri="{FF2B5EF4-FFF2-40B4-BE49-F238E27FC236}">
                <a16:creationId xmlns:a16="http://schemas.microsoft.com/office/drawing/2014/main" id="{FE1E066E-278A-BB28-981E-E37BBB2ED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3289" y="1155971"/>
            <a:ext cx="828000" cy="8280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D03D299D-9F2F-138F-F479-64FB8427F2F3}"/>
              </a:ext>
            </a:extLst>
          </p:cNvPr>
          <p:cNvSpPr/>
          <p:nvPr/>
        </p:nvSpPr>
        <p:spPr>
          <a:xfrm>
            <a:off x="1548198" y="1211618"/>
            <a:ext cx="246092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base">
              <a:buClr>
                <a:srgbClr val="00B0F0"/>
              </a:buClr>
              <a:buSzPct val="120000"/>
            </a:pPr>
            <a:r>
              <a:rPr lang="pt-BR" sz="1300" b="1" dirty="0">
                <a:solidFill>
                  <a:srgbClr val="C00000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Sondagem de Mercado</a:t>
            </a:r>
          </a:p>
          <a:p>
            <a:pPr marL="171450" indent="-171450" algn="just" defTabSz="457200" fontAlgn="base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Primeiro semestre 2025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B94A40B-E678-EA81-79A0-E2C9EBC4E784}"/>
              </a:ext>
            </a:extLst>
          </p:cNvPr>
          <p:cNvSpPr/>
          <p:nvPr/>
        </p:nvSpPr>
        <p:spPr>
          <a:xfrm>
            <a:off x="535621" y="2856064"/>
            <a:ext cx="10952976" cy="321705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1625F02-B0E5-E5A1-196F-F57EA49AC50A}"/>
              </a:ext>
            </a:extLst>
          </p:cNvPr>
          <p:cNvSpPr txBox="1"/>
          <p:nvPr/>
        </p:nvSpPr>
        <p:spPr>
          <a:xfrm>
            <a:off x="1106443" y="2580508"/>
            <a:ext cx="60942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Poppins" pitchFamily="2" charset="77"/>
              </a:rPr>
              <a:t>Lista de players que participaram das sondagens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835657-9121-82A6-4FB3-1EA072834284}"/>
              </a:ext>
            </a:extLst>
          </p:cNvPr>
          <p:cNvSpPr txBox="1"/>
          <p:nvPr/>
        </p:nvSpPr>
        <p:spPr>
          <a:xfrm>
            <a:off x="10270840" y="6453204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  <p:cxnSp>
        <p:nvCxnSpPr>
          <p:cNvPr id="5" name="Conector Reto 13">
            <a:extLst>
              <a:ext uri="{FF2B5EF4-FFF2-40B4-BE49-F238E27FC236}">
                <a16:creationId xmlns:a16="http://schemas.microsoft.com/office/drawing/2014/main" id="{9A9D44F4-FB47-2077-2831-B2F8B9D1F022}"/>
              </a:ext>
            </a:extLst>
          </p:cNvPr>
          <p:cNvCxnSpPr>
            <a:cxnSpLocks/>
          </p:cNvCxnSpPr>
          <p:nvPr/>
        </p:nvCxnSpPr>
        <p:spPr>
          <a:xfrm flipH="1">
            <a:off x="7472241" y="720203"/>
            <a:ext cx="45257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CS INFRA">
            <a:extLst>
              <a:ext uri="{FF2B5EF4-FFF2-40B4-BE49-F238E27FC236}">
                <a16:creationId xmlns:a16="http://schemas.microsoft.com/office/drawing/2014/main" id="{AD29D879-5ECF-2779-7716-B32137DDE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30335" r="11477" b="39710"/>
          <a:stretch/>
        </p:blipFill>
        <p:spPr bwMode="auto">
          <a:xfrm>
            <a:off x="1503377" y="3234561"/>
            <a:ext cx="2698775" cy="9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0A1A0126-5F36-218D-DF38-A7CD63E2A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8703" b="29840"/>
          <a:stretch/>
        </p:blipFill>
        <p:spPr>
          <a:xfrm>
            <a:off x="4964617" y="3322324"/>
            <a:ext cx="2857500" cy="789756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BE3E28C3-AE07-5525-D6D6-6EBF26C6CD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4582" y="3193308"/>
            <a:ext cx="2211217" cy="959777"/>
          </a:xfrm>
          <a:prstGeom prst="rect">
            <a:avLst/>
          </a:prstGeom>
        </p:spPr>
      </p:pic>
      <p:pic>
        <p:nvPicPr>
          <p:cNvPr id="20" name="Picture 8" descr="DFDS Seaways Discounts, Offers &amp; Voucher Codes March 2025 - Voucher Ninja">
            <a:extLst>
              <a:ext uri="{FF2B5EF4-FFF2-40B4-BE49-F238E27FC236}">
                <a16:creationId xmlns:a16="http://schemas.microsoft.com/office/drawing/2014/main" id="{31CBF6FF-6734-9BA3-CB77-08988034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2" y="4285804"/>
            <a:ext cx="2698775" cy="15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Maersk标志设计含义及设计理念-三文品牌">
            <a:extLst>
              <a:ext uri="{FF2B5EF4-FFF2-40B4-BE49-F238E27FC236}">
                <a16:creationId xmlns:a16="http://schemas.microsoft.com/office/drawing/2014/main" id="{DCF67729-D2F7-B1F7-AD91-0E6314175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37975" r="17932" b="34810"/>
          <a:stretch/>
        </p:blipFill>
        <p:spPr bwMode="auto">
          <a:xfrm>
            <a:off x="3978162" y="4622360"/>
            <a:ext cx="3106037" cy="87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Belov Engenharia | LinkedIn">
            <a:extLst>
              <a:ext uri="{FF2B5EF4-FFF2-40B4-BE49-F238E27FC236}">
                <a16:creationId xmlns:a16="http://schemas.microsoft.com/office/drawing/2014/main" id="{43FFE0C0-8717-E0F1-8AC6-3767B4E5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74" y="4527703"/>
            <a:ext cx="1067996" cy="106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Estaleiro Rio Maguari S.A. (Rio Maguari) - BNamericas">
            <a:extLst>
              <a:ext uri="{FF2B5EF4-FFF2-40B4-BE49-F238E27FC236}">
                <a16:creationId xmlns:a16="http://schemas.microsoft.com/office/drawing/2014/main" id="{D686EFE7-20D2-CE63-CA08-6B999B2B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46" y="4553043"/>
            <a:ext cx="2333842" cy="10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92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02F25-950B-C647-3C54-FA44AA29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3">
            <a:extLst>
              <a:ext uri="{FF2B5EF4-FFF2-40B4-BE49-F238E27FC236}">
                <a16:creationId xmlns:a16="http://schemas.microsoft.com/office/drawing/2014/main" id="{D87D18D7-2E3A-CF8E-0109-1EA938F38320}"/>
              </a:ext>
            </a:extLst>
          </p:cNvPr>
          <p:cNvSpPr txBox="1"/>
          <p:nvPr/>
        </p:nvSpPr>
        <p:spPr>
          <a:xfrm>
            <a:off x="8985411" y="4812973"/>
            <a:ext cx="2945455" cy="595475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>
            <a:defPPr>
              <a:defRPr lang="pt-BR"/>
            </a:defPPr>
            <a:lvl1pPr algn="just" defTabSz="457200" fontAlgn="base">
              <a:buClr>
                <a:srgbClr val="00B0F0"/>
              </a:buClr>
              <a:buSzPct val="120000"/>
              <a:def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dirty="0">
                <a:solidFill>
                  <a:schemeClr val="tx1"/>
                </a:solidFill>
                <a:latin typeface="Montserrat"/>
                <a:ea typeface="Verdana"/>
              </a:rPr>
              <a:t>Modalidade da Licitação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Concorrência Internacional</a:t>
            </a:r>
          </a:p>
        </p:txBody>
      </p:sp>
      <p:sp>
        <p:nvSpPr>
          <p:cNvPr id="16" name="CaixaDeTexto 12">
            <a:extLst>
              <a:ext uri="{FF2B5EF4-FFF2-40B4-BE49-F238E27FC236}">
                <a16:creationId xmlns:a16="http://schemas.microsoft.com/office/drawing/2014/main" id="{0FCFE497-062D-5953-FDE3-A290F58D0E82}"/>
              </a:ext>
            </a:extLst>
          </p:cNvPr>
          <p:cNvSpPr txBox="1"/>
          <p:nvPr/>
        </p:nvSpPr>
        <p:spPr>
          <a:xfrm>
            <a:off x="1185002" y="1545087"/>
            <a:ext cx="2945455" cy="903700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Participação</a:t>
            </a:r>
          </a:p>
          <a:p>
            <a:pPr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Sociedades e demais Pessoas jurídicas nacionais ou estrangeiras, isoladamente ou em consórcio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A5EFF3E-F9C8-179B-9513-2A4141BA7475}"/>
              </a:ext>
            </a:extLst>
          </p:cNvPr>
          <p:cNvSpPr/>
          <p:nvPr/>
        </p:nvSpPr>
        <p:spPr>
          <a:xfrm>
            <a:off x="1185002" y="2688362"/>
            <a:ext cx="2945455" cy="719034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00B0F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Prazo da Concessão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20 anos, contados a partir do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fim da Fase de Transição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F7143A98-9BAB-97B7-CC08-C65CCE123485}"/>
              </a:ext>
            </a:extLst>
          </p:cNvPr>
          <p:cNvSpPr/>
          <p:nvPr/>
        </p:nvSpPr>
        <p:spPr>
          <a:xfrm>
            <a:off x="1282915" y="3646971"/>
            <a:ext cx="2945455" cy="719034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00B0F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Regulador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ARTESP com apoio de </a:t>
            </a:r>
          </a:p>
          <a:p>
            <a:pPr algn="just" defTabSz="457200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Verificador Independente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aixaDeTexto 11">
            <a:extLst>
              <a:ext uri="{FF2B5EF4-FFF2-40B4-BE49-F238E27FC236}">
                <a16:creationId xmlns:a16="http://schemas.microsoft.com/office/drawing/2014/main" id="{3B7A30A7-5084-104A-1A56-44AD0AED9251}"/>
              </a:ext>
            </a:extLst>
          </p:cNvPr>
          <p:cNvSpPr txBox="1"/>
          <p:nvPr/>
        </p:nvSpPr>
        <p:spPr>
          <a:xfrm>
            <a:off x="8985411" y="5771290"/>
            <a:ext cx="2945455" cy="719034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Regime de Bens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Todos os bens móveis e imóveis são reversíveis ao final da Concessão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9B4B224-61EA-0E8F-0AB8-9468F950BF1A}"/>
              </a:ext>
            </a:extLst>
          </p:cNvPr>
          <p:cNvGrpSpPr/>
          <p:nvPr/>
        </p:nvGrpSpPr>
        <p:grpSpPr>
          <a:xfrm>
            <a:off x="518537" y="474470"/>
            <a:ext cx="11358260" cy="523220"/>
            <a:chOff x="718504" y="443470"/>
            <a:chExt cx="11358260" cy="523220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F2ACB9BF-A592-6AB0-5612-F41CEE9A7B3D}"/>
                </a:ext>
              </a:extLst>
            </p:cNvPr>
            <p:cNvSpPr txBox="1"/>
            <p:nvPr/>
          </p:nvSpPr>
          <p:spPr>
            <a:xfrm>
              <a:off x="718504" y="443470"/>
              <a:ext cx="96467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 dirty="0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Modelagem Final </a:t>
              </a:r>
              <a:r>
                <a:rPr lang="pt-BR" sz="2800" b="1" dirty="0">
                  <a:latin typeface="Montserrat"/>
                  <a:ea typeface="Microsoft JhengHei"/>
                  <a:cs typeface="Poppins"/>
                </a:rPr>
                <a:t>–</a:t>
              </a:r>
              <a:r>
                <a:rPr lang="pt-BR" sz="2800" b="1" dirty="0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 </a:t>
              </a:r>
              <a:r>
                <a:rPr lang="pt-BR" sz="2400" b="1" dirty="0">
                  <a:latin typeface="Montserrat"/>
                  <a:ea typeface="Microsoft JhengHei"/>
                  <a:cs typeface="Poppins"/>
                </a:rPr>
                <a:t>Parâmetros Contratuais </a:t>
              </a:r>
            </a:p>
          </p:txBody>
        </p:sp>
        <p:cxnSp>
          <p:nvCxnSpPr>
            <p:cNvPr id="5" name="Conector Reto 13">
              <a:extLst>
                <a:ext uri="{FF2B5EF4-FFF2-40B4-BE49-F238E27FC236}">
                  <a16:creationId xmlns:a16="http://schemas.microsoft.com/office/drawing/2014/main" id="{782CB2BE-1AB9-502A-D0B0-FE0F7E9B9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31515" y="723934"/>
              <a:ext cx="37452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D8A9C42-F578-8B3B-8119-1358AECB8154}"/>
              </a:ext>
            </a:extLst>
          </p:cNvPr>
          <p:cNvSpPr txBox="1"/>
          <p:nvPr/>
        </p:nvSpPr>
        <p:spPr>
          <a:xfrm>
            <a:off x="4805753" y="1611076"/>
            <a:ext cx="3127235" cy="22579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dirty="0">
                <a:latin typeface="Montserrat"/>
                <a:ea typeface="Verdana"/>
                <a:cs typeface="Segoe UI"/>
              </a:rPr>
              <a:t>Qualificação das licitantes</a:t>
            </a:r>
            <a:endParaRPr lang="pt-BR" sz="1200" b="1" dirty="0">
              <a:latin typeface="Montserrat"/>
            </a:endParaRPr>
          </a:p>
          <a:p>
            <a:pPr marL="171450" indent="-171450">
              <a:buFont typeface="Arial"/>
              <a:buChar char="•"/>
            </a:pPr>
            <a:endParaRPr lang="pt-BR" sz="1000" dirty="0">
              <a:solidFill>
                <a:srgbClr val="000000"/>
              </a:solidFill>
              <a:latin typeface="Montserrat"/>
              <a:ea typeface="Verdana"/>
              <a:cs typeface="Segoe UI"/>
            </a:endParaRPr>
          </a:p>
          <a:p>
            <a:r>
              <a:rPr lang="pt-PT" sz="1200" dirty="0">
                <a:latin typeface="Montserrat"/>
                <a:ea typeface="Verdana"/>
                <a:cs typeface="Segoe UI"/>
              </a:rPr>
              <a:t>(i) Mínimo de </a:t>
            </a:r>
            <a:r>
              <a:rPr lang="pt-PT" sz="1200" b="1" dirty="0">
                <a:latin typeface="Montserrat"/>
                <a:ea typeface="Verdana"/>
                <a:cs typeface="Segoe UI"/>
              </a:rPr>
              <a:t>12 meses</a:t>
            </a:r>
            <a:r>
              <a:rPr lang="pt-PT" sz="1200" dirty="0">
                <a:latin typeface="Montserrat"/>
                <a:ea typeface="Verdana"/>
                <a:cs typeface="Segoe UI"/>
              </a:rPr>
              <a:t> como responsável pela </a:t>
            </a:r>
            <a:r>
              <a:rPr lang="pt-PT" sz="1200" b="1" dirty="0">
                <a:latin typeface="Montserrat"/>
                <a:ea typeface="Verdana"/>
                <a:cs typeface="Segoe UI"/>
              </a:rPr>
              <a:t>gestão ou administração de ativo de infraestrutura</a:t>
            </a:r>
            <a:r>
              <a:rPr lang="pt-PT" sz="1200" dirty="0">
                <a:latin typeface="Montserrat"/>
                <a:ea typeface="Verdana"/>
                <a:cs typeface="Segoe UI"/>
              </a:rPr>
              <a:t>, com receita operacional anual mínima.</a:t>
            </a:r>
          </a:p>
          <a:p>
            <a:endParaRPr lang="pt-PT" sz="1200" dirty="0">
              <a:solidFill>
                <a:srgbClr val="000000"/>
              </a:solidFill>
              <a:latin typeface="Montserrat"/>
              <a:ea typeface="Verdana"/>
              <a:cs typeface="Segoe UI"/>
            </a:endParaRPr>
          </a:p>
          <a:p>
            <a:r>
              <a:rPr lang="pt-PT" sz="1200" dirty="0">
                <a:latin typeface="Montserrat"/>
                <a:ea typeface="Verdana"/>
                <a:cs typeface="Segoe UI"/>
              </a:rPr>
              <a:t>(ii) </a:t>
            </a:r>
            <a:r>
              <a:rPr lang="pt-PT" sz="1200" b="1" dirty="0">
                <a:latin typeface="Montserrat"/>
                <a:ea typeface="Verdana"/>
                <a:cs typeface="Segoe UI"/>
              </a:rPr>
              <a:t>Operação de modo de transporte,</a:t>
            </a:r>
            <a:r>
              <a:rPr lang="pt-PT" sz="1200" dirty="0">
                <a:latin typeface="Montserrat"/>
                <a:ea typeface="Verdana"/>
                <a:cs typeface="Segoe UI"/>
              </a:rPr>
              <a:t> que tenha transportado quantidade mínima de veículos e passageiros em </a:t>
            </a:r>
            <a:r>
              <a:rPr lang="pt-PT" sz="1200" b="1" dirty="0">
                <a:latin typeface="Montserrat"/>
                <a:ea typeface="Verdana"/>
                <a:cs typeface="Segoe UI"/>
              </a:rPr>
              <a:t>12 meses contínuos de operação</a:t>
            </a:r>
          </a:p>
        </p:txBody>
      </p:sp>
      <p:sp>
        <p:nvSpPr>
          <p:cNvPr id="22" name="CaixaDeTexto 11">
            <a:extLst>
              <a:ext uri="{FF2B5EF4-FFF2-40B4-BE49-F238E27FC236}">
                <a16:creationId xmlns:a16="http://schemas.microsoft.com/office/drawing/2014/main" id="{B4A56093-4CBB-683E-1E21-00880E3B3D9A}"/>
              </a:ext>
            </a:extLst>
          </p:cNvPr>
          <p:cNvSpPr txBox="1"/>
          <p:nvPr/>
        </p:nvSpPr>
        <p:spPr>
          <a:xfrm>
            <a:off x="8930824" y="1462569"/>
            <a:ext cx="2945455" cy="534368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Aportes Governamentais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R$ 1 bilhão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em aportes </a:t>
            </a:r>
          </a:p>
        </p:txBody>
      </p:sp>
      <p:sp>
        <p:nvSpPr>
          <p:cNvPr id="28" name="CaixaDeTexto 11">
            <a:extLst>
              <a:ext uri="{FF2B5EF4-FFF2-40B4-BE49-F238E27FC236}">
                <a16:creationId xmlns:a16="http://schemas.microsoft.com/office/drawing/2014/main" id="{3CE11DC1-EB26-8235-D468-EC3BF73324DC}"/>
              </a:ext>
            </a:extLst>
          </p:cNvPr>
          <p:cNvSpPr txBox="1"/>
          <p:nvPr/>
        </p:nvSpPr>
        <p:spPr>
          <a:xfrm>
            <a:off x="8930824" y="1893947"/>
            <a:ext cx="2945455" cy="534368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Contraprestação pecuniária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Média 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R$ 416 milhões/ano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Montserrat"/>
              <a:ea typeface="Verdana"/>
            </a:endParaRPr>
          </a:p>
        </p:txBody>
      </p:sp>
      <p:pic>
        <p:nvPicPr>
          <p:cNvPr id="3" name="Gráfico 15" descr="Usuários com preenchimento sólido">
            <a:extLst>
              <a:ext uri="{FF2B5EF4-FFF2-40B4-BE49-F238E27FC236}">
                <a16:creationId xmlns:a16="http://schemas.microsoft.com/office/drawing/2014/main" id="{43DBA2D2-F224-782D-B7D3-09583EB08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342" b="4342"/>
          <a:stretch/>
        </p:blipFill>
        <p:spPr>
          <a:xfrm>
            <a:off x="489595" y="1545087"/>
            <a:ext cx="612000" cy="612000"/>
          </a:xfrm>
          <a:prstGeom prst="rect">
            <a:avLst/>
          </a:prstGeom>
        </p:spPr>
      </p:pic>
      <p:pic>
        <p:nvPicPr>
          <p:cNvPr id="6" name="Picture 17" descr="Stopwatch 75% with solid fill">
            <a:extLst>
              <a:ext uri="{FF2B5EF4-FFF2-40B4-BE49-F238E27FC236}">
                <a16:creationId xmlns:a16="http://schemas.microsoft.com/office/drawing/2014/main" id="{7CF07EAE-4AAE-2D96-14BB-259D97C6A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9595" y="2795301"/>
            <a:ext cx="612000" cy="612000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D72589A4-21D5-C5CB-3E72-2A9279D679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5533" b="10679"/>
          <a:stretch/>
        </p:blipFill>
        <p:spPr>
          <a:xfrm>
            <a:off x="518537" y="3763534"/>
            <a:ext cx="583058" cy="583058"/>
          </a:xfrm>
          <a:prstGeom prst="rect">
            <a:avLst/>
          </a:prstGeom>
        </p:spPr>
      </p:pic>
      <p:pic>
        <p:nvPicPr>
          <p:cNvPr id="29" name="Imagem 12">
            <a:extLst>
              <a:ext uri="{FF2B5EF4-FFF2-40B4-BE49-F238E27FC236}">
                <a16:creationId xmlns:a16="http://schemas.microsoft.com/office/drawing/2014/main" id="{626131FB-E7B4-CA19-D190-DE32DB4806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2" b="982"/>
          <a:stretch/>
        </p:blipFill>
        <p:spPr>
          <a:xfrm>
            <a:off x="8290004" y="4796448"/>
            <a:ext cx="612000" cy="612000"/>
          </a:xfrm>
          <a:prstGeom prst="rect">
            <a:avLst/>
          </a:prstGeom>
        </p:spPr>
      </p:pic>
      <p:pic>
        <p:nvPicPr>
          <p:cNvPr id="30" name="Imagem 19">
            <a:extLst>
              <a:ext uri="{FF2B5EF4-FFF2-40B4-BE49-F238E27FC236}">
                <a16:creationId xmlns:a16="http://schemas.microsoft.com/office/drawing/2014/main" id="{B93F8930-0579-9A0A-D791-8F6610C33C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42" b="4342"/>
          <a:stretch/>
        </p:blipFill>
        <p:spPr>
          <a:xfrm>
            <a:off x="8349568" y="5824363"/>
            <a:ext cx="612000" cy="612000"/>
          </a:xfrm>
          <a:prstGeom prst="rect">
            <a:avLst/>
          </a:prstGeom>
        </p:spPr>
      </p:pic>
      <p:pic>
        <p:nvPicPr>
          <p:cNvPr id="32" name="Imagem 26" descr="Clipboard Checked with solid fill">
            <a:extLst>
              <a:ext uri="{FF2B5EF4-FFF2-40B4-BE49-F238E27FC236}">
                <a16:creationId xmlns:a16="http://schemas.microsoft.com/office/drawing/2014/main" id="{D6A18CFD-BA4E-756B-F814-0A5B3CF84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146721" y="1611076"/>
            <a:ext cx="612000" cy="612000"/>
          </a:xfrm>
          <a:prstGeom prst="rect">
            <a:avLst/>
          </a:prstGeom>
        </p:spPr>
      </p:pic>
      <p:pic>
        <p:nvPicPr>
          <p:cNvPr id="33" name="Gráfico 33" descr="Exponential Graph with solid fill">
            <a:extLst>
              <a:ext uri="{FF2B5EF4-FFF2-40B4-BE49-F238E27FC236}">
                <a16:creationId xmlns:a16="http://schemas.microsoft.com/office/drawing/2014/main" id="{65AA85F4-7A73-7D1F-64E0-2C8649AC70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290004" y="2780878"/>
            <a:ext cx="612000" cy="612000"/>
          </a:xfrm>
          <a:prstGeom prst="rect">
            <a:avLst/>
          </a:prstGeom>
        </p:spPr>
      </p:pic>
      <p:pic>
        <p:nvPicPr>
          <p:cNvPr id="34" name="Graphic 33" descr="Bank outline">
            <a:extLst>
              <a:ext uri="{FF2B5EF4-FFF2-40B4-BE49-F238E27FC236}">
                <a16:creationId xmlns:a16="http://schemas.microsoft.com/office/drawing/2014/main" id="{B7E8AF86-68FA-2EEE-4DDD-5037D8FFB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08209" y="1582795"/>
            <a:ext cx="612000" cy="612000"/>
          </a:xfrm>
          <a:prstGeom prst="rect">
            <a:avLst/>
          </a:prstGeom>
        </p:spPr>
      </p:pic>
      <p:pic>
        <p:nvPicPr>
          <p:cNvPr id="36" name="Graphic 42" descr="Transfer1 with solid fill">
            <a:extLst>
              <a:ext uri="{FF2B5EF4-FFF2-40B4-BE49-F238E27FC236}">
                <a16:creationId xmlns:a16="http://schemas.microsoft.com/office/drawing/2014/main" id="{0CF35204-B702-D2F8-A738-E9C387C880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218496" y="3849413"/>
            <a:ext cx="648000" cy="648000"/>
          </a:xfrm>
          <a:prstGeom prst="rect">
            <a:avLst/>
          </a:prstGeom>
        </p:spPr>
      </p:pic>
      <p:sp>
        <p:nvSpPr>
          <p:cNvPr id="37" name="CaixaDeTexto 97">
            <a:extLst>
              <a:ext uri="{FF2B5EF4-FFF2-40B4-BE49-F238E27FC236}">
                <a16:creationId xmlns:a16="http://schemas.microsoft.com/office/drawing/2014/main" id="{C656A7C6-0CD3-DA5A-98E2-D4B5899A5E72}"/>
              </a:ext>
            </a:extLst>
          </p:cNvPr>
          <p:cNvSpPr txBox="1"/>
          <p:nvPr/>
        </p:nvSpPr>
        <p:spPr>
          <a:xfrm>
            <a:off x="8918404" y="3816006"/>
            <a:ext cx="2944800" cy="6812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b="1" dirty="0">
                <a:latin typeface="Montserrat"/>
                <a:ea typeface="Verdana"/>
                <a:cs typeface="Mongolian Baiti"/>
              </a:rPr>
              <a:t>Manutenção da política tarifária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Não haverá alterações nos preços atualmente praticados</a:t>
            </a:r>
            <a:endParaRPr lang="pt-BR" sz="1200" b="1" dirty="0">
              <a:solidFill>
                <a:schemeClr val="tx2"/>
              </a:solidFill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81FD0E48-D360-F5C6-7A44-9DD0502BC27A}"/>
              </a:ext>
            </a:extLst>
          </p:cNvPr>
          <p:cNvSpPr txBox="1"/>
          <p:nvPr/>
        </p:nvSpPr>
        <p:spPr>
          <a:xfrm>
            <a:off x="8930824" y="2791784"/>
            <a:ext cx="2607589" cy="719034"/>
          </a:xfrm>
          <a:prstGeom prst="rect">
            <a:avLst/>
          </a:prstGeom>
          <a:noFill/>
        </p:spPr>
        <p:txBody>
          <a:bodyPr wrap="square" lIns="36000" tIns="36000" rIns="36000" bIns="36000" anchor="t">
            <a:spAutoFit/>
          </a:bodyPr>
          <a:lstStyle/>
          <a:p>
            <a:pPr algn="just" defTabSz="457200" fontAlgn="base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pt-BR" sz="1200" b="1" dirty="0">
                <a:latin typeface="Montserrat"/>
                <a:ea typeface="Verdana"/>
              </a:rPr>
              <a:t>Taxa Interna de Retorno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Modelagem considerou</a:t>
            </a:r>
          </a:p>
          <a:p>
            <a:pPr algn="just" defTabSz="457200" fontAlgn="base">
              <a:buClr>
                <a:srgbClr val="FF0000"/>
              </a:buClr>
              <a:buSzPct val="120000"/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TIR 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Verdana"/>
              </a:rPr>
              <a:t>11,20% a.a.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BC3BEBEC-522C-CDBD-55D6-4ACDAD2EAFB8}"/>
              </a:ext>
            </a:extLst>
          </p:cNvPr>
          <p:cNvSpPr txBox="1"/>
          <p:nvPr/>
        </p:nvSpPr>
        <p:spPr>
          <a:xfrm>
            <a:off x="1194429" y="4717438"/>
            <a:ext cx="2945455" cy="595475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>
            <a:defPPr>
              <a:defRPr lang="pt-BR"/>
            </a:defPPr>
            <a:lvl1pPr algn="just" defTabSz="457200" fontAlgn="base">
              <a:buClr>
                <a:srgbClr val="00B0F0"/>
              </a:buClr>
              <a:buSzPct val="120000"/>
              <a:def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dirty="0">
                <a:solidFill>
                  <a:schemeClr val="tx1"/>
                </a:solidFill>
                <a:latin typeface="Montserrat"/>
                <a:ea typeface="Verdana"/>
              </a:rPr>
              <a:t>Garantia do Aporte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World Bank – USD 175 MM</a:t>
            </a:r>
          </a:p>
        </p:txBody>
      </p:sp>
      <p:pic>
        <p:nvPicPr>
          <p:cNvPr id="9" name="Imagem 12" descr="Safe with solid fill">
            <a:extLst>
              <a:ext uri="{FF2B5EF4-FFF2-40B4-BE49-F238E27FC236}">
                <a16:creationId xmlns:a16="http://schemas.microsoft.com/office/drawing/2014/main" id="{5FB8DAEB-48BE-3011-0077-9D1808C125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99022" y="4700913"/>
            <a:ext cx="612000" cy="612000"/>
          </a:xfrm>
          <a:prstGeom prst="rect">
            <a:avLst/>
          </a:prstGeom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01E16D1B-4340-B050-CA78-A2A84137F825}"/>
              </a:ext>
            </a:extLst>
          </p:cNvPr>
          <p:cNvSpPr txBox="1"/>
          <p:nvPr/>
        </p:nvSpPr>
        <p:spPr>
          <a:xfrm>
            <a:off x="1185002" y="5642094"/>
            <a:ext cx="2945455" cy="872474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>
            <a:defPPr>
              <a:defRPr lang="pt-BR"/>
            </a:defPPr>
            <a:lvl1pPr algn="just" defTabSz="457200" fontAlgn="base">
              <a:buClr>
                <a:srgbClr val="00B0F0"/>
              </a:buClr>
              <a:buSzPct val="120000"/>
              <a:def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dirty="0">
                <a:solidFill>
                  <a:schemeClr val="tx1"/>
                </a:solidFill>
                <a:latin typeface="Montserrat"/>
                <a:ea typeface="Verdana"/>
              </a:rPr>
              <a:t>Modelo Híbrido de Licitação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Apresentação de propostas Presencial e Virtual</a:t>
            </a:r>
          </a:p>
        </p:txBody>
      </p:sp>
      <p:pic>
        <p:nvPicPr>
          <p:cNvPr id="12" name="Imagem 12" descr="Contract with solid fill">
            <a:extLst>
              <a:ext uri="{FF2B5EF4-FFF2-40B4-BE49-F238E27FC236}">
                <a16:creationId xmlns:a16="http://schemas.microsoft.com/office/drawing/2014/main" id="{2EB08E00-3287-9AAD-9E4A-7F2A861B29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89595" y="5625569"/>
            <a:ext cx="612000" cy="612000"/>
          </a:xfrm>
          <a:prstGeom prst="rect">
            <a:avLst/>
          </a:prstGeom>
        </p:spPr>
      </p:pic>
      <p:sp>
        <p:nvSpPr>
          <p:cNvPr id="13" name="CaixaDeTexto 3">
            <a:extLst>
              <a:ext uri="{FF2B5EF4-FFF2-40B4-BE49-F238E27FC236}">
                <a16:creationId xmlns:a16="http://schemas.microsoft.com/office/drawing/2014/main" id="{C28C46E0-B55E-288D-E917-F6F50D7ED263}"/>
              </a:ext>
            </a:extLst>
          </p:cNvPr>
          <p:cNvSpPr txBox="1"/>
          <p:nvPr/>
        </p:nvSpPr>
        <p:spPr>
          <a:xfrm>
            <a:off x="4810308" y="4340125"/>
            <a:ext cx="3479696" cy="1149473"/>
          </a:xfrm>
          <a:prstGeom prst="rect">
            <a:avLst/>
          </a:prstGeom>
        </p:spPr>
        <p:txBody>
          <a:bodyPr wrap="square" lIns="36000" tIns="36000" rIns="36000" bIns="36000" anchor="t">
            <a:spAutoFit/>
          </a:bodyPr>
          <a:lstStyle>
            <a:defPPr>
              <a:defRPr lang="pt-BR"/>
            </a:defPPr>
            <a:lvl1pPr algn="just" defTabSz="457200" fontAlgn="base">
              <a:buClr>
                <a:srgbClr val="00B0F0"/>
              </a:buClr>
              <a:buSzPct val="120000"/>
              <a:defRPr sz="1300" b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1200" dirty="0">
                <a:solidFill>
                  <a:schemeClr val="tx1"/>
                </a:solidFill>
                <a:latin typeface="Montserrat"/>
                <a:ea typeface="Verdana"/>
              </a:rPr>
              <a:t>Opções de financiamento </a:t>
            </a:r>
            <a:r>
              <a:rPr lang="pt-BR" sz="1200" i="1" dirty="0">
                <a:solidFill>
                  <a:schemeClr val="tx1"/>
                </a:solidFill>
                <a:latin typeface="Montserrat"/>
                <a:ea typeface="Verdana"/>
              </a:rPr>
              <a:t>player</a:t>
            </a:r>
            <a:endParaRPr lang="pt-BR" sz="1200" dirty="0">
              <a:solidFill>
                <a:schemeClr val="tx1"/>
              </a:solidFill>
              <a:latin typeface="Montserrat"/>
              <a:ea typeface="Verdana"/>
            </a:endParaRP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BNDES Fundo Verde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BNDES FINEM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pt-BR" sz="1200" b="0" dirty="0">
                <a:solidFill>
                  <a:schemeClr val="tx1"/>
                </a:solidFill>
                <a:latin typeface="Montserrat"/>
                <a:ea typeface="Verdana"/>
              </a:rPr>
              <a:t>Fundo da Marinha Mercante</a:t>
            </a:r>
          </a:p>
        </p:txBody>
      </p:sp>
      <p:pic>
        <p:nvPicPr>
          <p:cNvPr id="20" name="Imagem 12" descr="Contract with solid fill">
            <a:extLst>
              <a:ext uri="{FF2B5EF4-FFF2-40B4-BE49-F238E27FC236}">
                <a16:creationId xmlns:a16="http://schemas.microsoft.com/office/drawing/2014/main" id="{F3A3142B-D114-1060-B744-0E3B7C9F31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068056" y="4323600"/>
            <a:ext cx="612000" cy="612000"/>
          </a:xfrm>
          <a:prstGeom prst="rect">
            <a:avLst/>
          </a:prstGeom>
        </p:spPr>
      </p:pic>
      <p:sp>
        <p:nvSpPr>
          <p:cNvPr id="24" name="CaixaDeTexto 2">
            <a:extLst>
              <a:ext uri="{FF2B5EF4-FFF2-40B4-BE49-F238E27FC236}">
                <a16:creationId xmlns:a16="http://schemas.microsoft.com/office/drawing/2014/main" id="{7E726C8F-A70A-0689-DFF4-6D9637A06CCF}"/>
              </a:ext>
            </a:extLst>
          </p:cNvPr>
          <p:cNvSpPr txBox="1"/>
          <p:nvPr/>
        </p:nvSpPr>
        <p:spPr>
          <a:xfrm>
            <a:off x="10270840" y="6453204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175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E1FD-4FF6-70F3-D676-BBFA042B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90BCDCE-EAC4-A6C2-ED42-0D663B53A5B1}"/>
              </a:ext>
            </a:extLst>
          </p:cNvPr>
          <p:cNvGrpSpPr/>
          <p:nvPr/>
        </p:nvGrpSpPr>
        <p:grpSpPr>
          <a:xfrm>
            <a:off x="442273" y="463258"/>
            <a:ext cx="11358260" cy="523220"/>
            <a:chOff x="718504" y="443470"/>
            <a:chExt cx="11358260" cy="523220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4823281-C745-32AC-8D1C-9AF2F61581C7}"/>
                </a:ext>
              </a:extLst>
            </p:cNvPr>
            <p:cNvSpPr txBox="1"/>
            <p:nvPr/>
          </p:nvSpPr>
          <p:spPr>
            <a:xfrm>
              <a:off x="718504" y="443470"/>
              <a:ext cx="96467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Próximos Passos</a:t>
              </a:r>
              <a:endParaRPr lang="pt-BR" sz="2800" b="1">
                <a:latin typeface="Montserrat"/>
                <a:ea typeface="Microsoft JhengHei"/>
                <a:cs typeface="Poppins"/>
              </a:endParaRPr>
            </a:p>
          </p:txBody>
        </p:sp>
        <p:cxnSp>
          <p:nvCxnSpPr>
            <p:cNvPr id="5" name="Conector Reto 13">
              <a:extLst>
                <a:ext uri="{FF2B5EF4-FFF2-40B4-BE49-F238E27FC236}">
                  <a16:creationId xmlns:a16="http://schemas.microsoft.com/office/drawing/2014/main" id="{DF2966D6-7461-E851-244B-24219791A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3175" y="705080"/>
              <a:ext cx="80135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Google Shape;2116;p91">
            <a:extLst>
              <a:ext uri="{FF2B5EF4-FFF2-40B4-BE49-F238E27FC236}">
                <a16:creationId xmlns:a16="http://schemas.microsoft.com/office/drawing/2014/main" id="{C649DA83-B6D1-0D0A-0AAB-5C79E62BC5FD}"/>
              </a:ext>
            </a:extLst>
          </p:cNvPr>
          <p:cNvSpPr/>
          <p:nvPr/>
        </p:nvSpPr>
        <p:spPr>
          <a:xfrm>
            <a:off x="1216767" y="307426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117;p91">
            <a:extLst>
              <a:ext uri="{FF2B5EF4-FFF2-40B4-BE49-F238E27FC236}">
                <a16:creationId xmlns:a16="http://schemas.microsoft.com/office/drawing/2014/main" id="{341FBE17-0870-09F4-A439-4EED91F1CCEA}"/>
              </a:ext>
            </a:extLst>
          </p:cNvPr>
          <p:cNvSpPr/>
          <p:nvPr/>
        </p:nvSpPr>
        <p:spPr>
          <a:xfrm>
            <a:off x="3009655" y="2976886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118;p91">
            <a:extLst>
              <a:ext uri="{FF2B5EF4-FFF2-40B4-BE49-F238E27FC236}">
                <a16:creationId xmlns:a16="http://schemas.microsoft.com/office/drawing/2014/main" id="{25DC4C33-74F4-D620-828C-6CBEB1DBCC3E}"/>
              </a:ext>
            </a:extLst>
          </p:cNvPr>
          <p:cNvSpPr/>
          <p:nvPr/>
        </p:nvSpPr>
        <p:spPr>
          <a:xfrm>
            <a:off x="4718897" y="3121552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119;p91">
            <a:extLst>
              <a:ext uri="{FF2B5EF4-FFF2-40B4-BE49-F238E27FC236}">
                <a16:creationId xmlns:a16="http://schemas.microsoft.com/office/drawing/2014/main" id="{44CB8B55-2914-B7B6-5D28-D3F0B7CE08C8}"/>
              </a:ext>
            </a:extLst>
          </p:cNvPr>
          <p:cNvSpPr/>
          <p:nvPr/>
        </p:nvSpPr>
        <p:spPr>
          <a:xfrm>
            <a:off x="8069573" y="3086877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120;p91">
            <a:extLst>
              <a:ext uri="{FF2B5EF4-FFF2-40B4-BE49-F238E27FC236}">
                <a16:creationId xmlns:a16="http://schemas.microsoft.com/office/drawing/2014/main" id="{7BC59F30-16F6-CB50-E5DB-281B9DF2F1E0}"/>
              </a:ext>
            </a:extLst>
          </p:cNvPr>
          <p:cNvSpPr/>
          <p:nvPr/>
        </p:nvSpPr>
        <p:spPr>
          <a:xfrm>
            <a:off x="9516064" y="3090953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121;p91">
            <a:extLst>
              <a:ext uri="{FF2B5EF4-FFF2-40B4-BE49-F238E27FC236}">
                <a16:creationId xmlns:a16="http://schemas.microsoft.com/office/drawing/2014/main" id="{06BB7044-4809-B110-616D-185BF763447D}"/>
              </a:ext>
            </a:extLst>
          </p:cNvPr>
          <p:cNvSpPr/>
          <p:nvPr/>
        </p:nvSpPr>
        <p:spPr>
          <a:xfrm>
            <a:off x="10913950" y="3042875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2123;p91" descr="Document outline">
            <a:extLst>
              <a:ext uri="{FF2B5EF4-FFF2-40B4-BE49-F238E27FC236}">
                <a16:creationId xmlns:a16="http://schemas.microsoft.com/office/drawing/2014/main" id="{4C167AEA-648F-EDEA-FF9F-3591D1E177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1881" y="2814119"/>
            <a:ext cx="64008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124;p91" descr="Handshake outline">
            <a:extLst>
              <a:ext uri="{FF2B5EF4-FFF2-40B4-BE49-F238E27FC236}">
                <a16:creationId xmlns:a16="http://schemas.microsoft.com/office/drawing/2014/main" id="{D3970A60-08F6-6832-A425-E743B22804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5038" y="2770117"/>
            <a:ext cx="64008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125;p91">
            <a:extLst>
              <a:ext uri="{FF2B5EF4-FFF2-40B4-BE49-F238E27FC236}">
                <a16:creationId xmlns:a16="http://schemas.microsoft.com/office/drawing/2014/main" id="{E0D79C13-F8CF-DB66-F172-33377B00BE9C}"/>
              </a:ext>
            </a:extLst>
          </p:cNvPr>
          <p:cNvSpPr txBox="1"/>
          <p:nvPr/>
        </p:nvSpPr>
        <p:spPr>
          <a:xfrm>
            <a:off x="588607" y="3556026"/>
            <a:ext cx="146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Estudos Modelo Preliminar</a:t>
            </a:r>
            <a:endParaRPr sz="14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2126;p91">
            <a:extLst>
              <a:ext uri="{FF2B5EF4-FFF2-40B4-BE49-F238E27FC236}">
                <a16:creationId xmlns:a16="http://schemas.microsoft.com/office/drawing/2014/main" id="{25C60473-D3A9-65E5-2124-C41EEE9A3568}"/>
              </a:ext>
            </a:extLst>
          </p:cNvPr>
          <p:cNvSpPr txBox="1"/>
          <p:nvPr/>
        </p:nvSpPr>
        <p:spPr>
          <a:xfrm>
            <a:off x="2319344" y="3498961"/>
            <a:ext cx="146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Abertura Consulta Pública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127;p91">
            <a:extLst>
              <a:ext uri="{FF2B5EF4-FFF2-40B4-BE49-F238E27FC236}">
                <a16:creationId xmlns:a16="http://schemas.microsoft.com/office/drawing/2014/main" id="{F138AF44-96A2-B559-E3A2-751CF2DF12E4}"/>
              </a:ext>
            </a:extLst>
          </p:cNvPr>
          <p:cNvSpPr txBox="1"/>
          <p:nvPr/>
        </p:nvSpPr>
        <p:spPr>
          <a:xfrm>
            <a:off x="4049146" y="3643627"/>
            <a:ext cx="146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Audiências Públicas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128;p91">
            <a:extLst>
              <a:ext uri="{FF2B5EF4-FFF2-40B4-BE49-F238E27FC236}">
                <a16:creationId xmlns:a16="http://schemas.microsoft.com/office/drawing/2014/main" id="{8BE78B59-E38B-2E98-D515-DDDF43265BED}"/>
              </a:ext>
            </a:extLst>
          </p:cNvPr>
          <p:cNvSpPr txBox="1"/>
          <p:nvPr/>
        </p:nvSpPr>
        <p:spPr>
          <a:xfrm>
            <a:off x="7416647" y="3608952"/>
            <a:ext cx="139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Publicação do Edital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2129;p91">
            <a:extLst>
              <a:ext uri="{FF2B5EF4-FFF2-40B4-BE49-F238E27FC236}">
                <a16:creationId xmlns:a16="http://schemas.microsoft.com/office/drawing/2014/main" id="{F84E4A48-7925-DD20-A1BB-AF68872891A4}"/>
              </a:ext>
            </a:extLst>
          </p:cNvPr>
          <p:cNvSpPr txBox="1"/>
          <p:nvPr/>
        </p:nvSpPr>
        <p:spPr>
          <a:xfrm>
            <a:off x="9068741" y="3587329"/>
            <a:ext cx="119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Leilão</a:t>
            </a:r>
            <a:endParaRPr sz="14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2130;p91">
            <a:extLst>
              <a:ext uri="{FF2B5EF4-FFF2-40B4-BE49-F238E27FC236}">
                <a16:creationId xmlns:a16="http://schemas.microsoft.com/office/drawing/2014/main" id="{A2F32310-48C3-170F-2A61-450152985FC6}"/>
              </a:ext>
            </a:extLst>
          </p:cNvPr>
          <p:cNvSpPr txBox="1"/>
          <p:nvPr/>
        </p:nvSpPr>
        <p:spPr>
          <a:xfrm>
            <a:off x="10408753" y="3564950"/>
            <a:ext cx="146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Assinatura</a:t>
            </a:r>
            <a:br>
              <a:rPr lang="pt-BR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Contrato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" name="Google Shape;2131;p91" descr="Chat outline">
            <a:extLst>
              <a:ext uri="{FF2B5EF4-FFF2-40B4-BE49-F238E27FC236}">
                <a16:creationId xmlns:a16="http://schemas.microsoft.com/office/drawing/2014/main" id="{1F262B84-A3CA-3F94-2079-508BD95C84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5401" y="2704128"/>
            <a:ext cx="749606" cy="74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32;p91" descr="Gavel outline">
            <a:extLst>
              <a:ext uri="{FF2B5EF4-FFF2-40B4-BE49-F238E27FC236}">
                <a16:creationId xmlns:a16="http://schemas.microsoft.com/office/drawing/2014/main" id="{E4367F2D-A185-B36B-2975-42C395285F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5484" y="2818195"/>
            <a:ext cx="64008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3;p9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9BD490-F5D8-5869-31BD-1E798DBD49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2245" y="2801511"/>
            <a:ext cx="640081" cy="64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34;p9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676B07-0231-4EAF-975A-AA889D632D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4653" y="2848794"/>
            <a:ext cx="640081" cy="64008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135;p91">
            <a:extLst>
              <a:ext uri="{FF2B5EF4-FFF2-40B4-BE49-F238E27FC236}">
                <a16:creationId xmlns:a16="http://schemas.microsoft.com/office/drawing/2014/main" id="{DF36D047-ABBD-BC25-E402-830B58F84B8D}"/>
              </a:ext>
            </a:extLst>
          </p:cNvPr>
          <p:cNvSpPr txBox="1"/>
          <p:nvPr/>
        </p:nvSpPr>
        <p:spPr>
          <a:xfrm>
            <a:off x="3152948" y="4940804"/>
            <a:ext cx="1595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4⁰ trimestre</a:t>
            </a:r>
            <a:r>
              <a:rPr lang="pt-B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2137;p91">
            <a:extLst>
              <a:ext uri="{FF2B5EF4-FFF2-40B4-BE49-F238E27FC236}">
                <a16:creationId xmlns:a16="http://schemas.microsoft.com/office/drawing/2014/main" id="{0BDC5D57-FF17-A1C9-AE01-C3A76F02ECFE}"/>
              </a:ext>
            </a:extLst>
          </p:cNvPr>
          <p:cNvSpPr txBox="1"/>
          <p:nvPr/>
        </p:nvSpPr>
        <p:spPr>
          <a:xfrm>
            <a:off x="6387522" y="4943710"/>
            <a:ext cx="19533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2⁰ trimestre</a:t>
            </a:r>
            <a:endParaRPr lang="pt-BR" sz="1600" b="1" dirty="0">
              <a:solidFill>
                <a:schemeClr val="dk1"/>
              </a:solidFill>
              <a:latin typeface="Montserrat"/>
            </a:endParaRP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2025</a:t>
            </a:r>
            <a:endParaRPr sz="1600" b="1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sp>
        <p:nvSpPr>
          <p:cNvPr id="52" name="Google Shape;2139;p91">
            <a:extLst>
              <a:ext uri="{FF2B5EF4-FFF2-40B4-BE49-F238E27FC236}">
                <a16:creationId xmlns:a16="http://schemas.microsoft.com/office/drawing/2014/main" id="{73AF40EA-0903-5E8B-F32F-E9F27407CCA1}"/>
              </a:ext>
            </a:extLst>
          </p:cNvPr>
          <p:cNvSpPr txBox="1"/>
          <p:nvPr/>
        </p:nvSpPr>
        <p:spPr>
          <a:xfrm>
            <a:off x="9637528" y="4943709"/>
            <a:ext cx="15424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2⁰ Semestre</a:t>
            </a:r>
            <a:endParaRPr lang="pt-BR" sz="1600" b="1" dirty="0">
              <a:solidFill>
                <a:schemeClr val="dk1"/>
              </a:solidFill>
              <a:latin typeface="Montserrat"/>
            </a:endParaRPr>
          </a:p>
          <a:p>
            <a:pPr algn="ctr"/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2025</a:t>
            </a:r>
          </a:p>
        </p:txBody>
      </p:sp>
      <p:sp>
        <p:nvSpPr>
          <p:cNvPr id="53" name="Google Shape;2140;p91">
            <a:extLst>
              <a:ext uri="{FF2B5EF4-FFF2-40B4-BE49-F238E27FC236}">
                <a16:creationId xmlns:a16="http://schemas.microsoft.com/office/drawing/2014/main" id="{C0CB2C4B-E37A-46E3-6361-CC292ED8CDAB}"/>
              </a:ext>
            </a:extLst>
          </p:cNvPr>
          <p:cNvSpPr txBox="1"/>
          <p:nvPr/>
        </p:nvSpPr>
        <p:spPr>
          <a:xfrm>
            <a:off x="502674" y="4905347"/>
            <a:ext cx="16592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3⁰ trimestre</a:t>
            </a:r>
          </a:p>
          <a:p>
            <a:pPr algn="ctr"/>
            <a:r>
              <a:rPr lang="pt-BR" sz="1600" b="1" dirty="0">
                <a:solidFill>
                  <a:schemeClr val="dk1"/>
                </a:solidFill>
                <a:latin typeface="Montserrat"/>
                <a:sym typeface="Montserrat"/>
              </a:rPr>
              <a:t>2024</a:t>
            </a:r>
            <a:endParaRPr sz="1600" b="1" dirty="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cxnSp>
        <p:nvCxnSpPr>
          <p:cNvPr id="54" name="Google Shape;2143;p91">
            <a:extLst>
              <a:ext uri="{FF2B5EF4-FFF2-40B4-BE49-F238E27FC236}">
                <a16:creationId xmlns:a16="http://schemas.microsoft.com/office/drawing/2014/main" id="{A2AF391D-E812-D940-C930-841FFAC4E09D}"/>
              </a:ext>
            </a:extLst>
          </p:cNvPr>
          <p:cNvCxnSpPr/>
          <p:nvPr/>
        </p:nvCxnSpPr>
        <p:spPr>
          <a:xfrm>
            <a:off x="719675" y="4556225"/>
            <a:ext cx="110631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144;p91">
            <a:extLst>
              <a:ext uri="{FF2B5EF4-FFF2-40B4-BE49-F238E27FC236}">
                <a16:creationId xmlns:a16="http://schemas.microsoft.com/office/drawing/2014/main" id="{9615BFB5-75B5-2657-D2F2-E72B71055AAF}"/>
              </a:ext>
            </a:extLst>
          </p:cNvPr>
          <p:cNvSpPr/>
          <p:nvPr/>
        </p:nvSpPr>
        <p:spPr>
          <a:xfrm>
            <a:off x="9579100" y="4448897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145;p91">
            <a:extLst>
              <a:ext uri="{FF2B5EF4-FFF2-40B4-BE49-F238E27FC236}">
                <a16:creationId xmlns:a16="http://schemas.microsoft.com/office/drawing/2014/main" id="{65C4B6E7-54F0-E789-D2E9-F8E4B2FAA98B}"/>
              </a:ext>
            </a:extLst>
          </p:cNvPr>
          <p:cNvSpPr/>
          <p:nvPr/>
        </p:nvSpPr>
        <p:spPr>
          <a:xfrm>
            <a:off x="2910334" y="4449174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2146;p91">
            <a:extLst>
              <a:ext uri="{FF2B5EF4-FFF2-40B4-BE49-F238E27FC236}">
                <a16:creationId xmlns:a16="http://schemas.microsoft.com/office/drawing/2014/main" id="{E3C16843-81A7-EEF2-FB00-3393E8E84137}"/>
              </a:ext>
            </a:extLst>
          </p:cNvPr>
          <p:cNvSpPr/>
          <p:nvPr/>
        </p:nvSpPr>
        <p:spPr>
          <a:xfrm>
            <a:off x="4784572" y="4449174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2147;p91">
            <a:extLst>
              <a:ext uri="{FF2B5EF4-FFF2-40B4-BE49-F238E27FC236}">
                <a16:creationId xmlns:a16="http://schemas.microsoft.com/office/drawing/2014/main" id="{7937DFC7-71A6-2ED2-A997-ADFE5919B191}"/>
              </a:ext>
            </a:extLst>
          </p:cNvPr>
          <p:cNvSpPr/>
          <p:nvPr/>
        </p:nvSpPr>
        <p:spPr>
          <a:xfrm>
            <a:off x="8069573" y="4458601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2148;p91">
            <a:extLst>
              <a:ext uri="{FF2B5EF4-FFF2-40B4-BE49-F238E27FC236}">
                <a16:creationId xmlns:a16="http://schemas.microsoft.com/office/drawing/2014/main" id="{18BE6759-7CE6-3623-EED8-71A7F8D7704F}"/>
              </a:ext>
            </a:extLst>
          </p:cNvPr>
          <p:cNvSpPr/>
          <p:nvPr/>
        </p:nvSpPr>
        <p:spPr>
          <a:xfrm>
            <a:off x="1236349" y="4458601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2149;p91">
            <a:extLst>
              <a:ext uri="{FF2B5EF4-FFF2-40B4-BE49-F238E27FC236}">
                <a16:creationId xmlns:a16="http://schemas.microsoft.com/office/drawing/2014/main" id="{46D1360C-3160-166E-5734-F151F5E70E24}"/>
              </a:ext>
            </a:extLst>
          </p:cNvPr>
          <p:cNvSpPr/>
          <p:nvPr/>
        </p:nvSpPr>
        <p:spPr>
          <a:xfrm>
            <a:off x="11138280" y="4458601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4ED3E7-E34A-F016-5C84-53DC6678189D}"/>
              </a:ext>
            </a:extLst>
          </p:cNvPr>
          <p:cNvCxnSpPr>
            <a:cxnSpLocks/>
          </p:cNvCxnSpPr>
          <p:nvPr/>
        </p:nvCxnSpPr>
        <p:spPr>
          <a:xfrm>
            <a:off x="5719763" y="4502912"/>
            <a:ext cx="0" cy="19385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Google Shape;2136;p91">
            <a:extLst>
              <a:ext uri="{FF2B5EF4-FFF2-40B4-BE49-F238E27FC236}">
                <a16:creationId xmlns:a16="http://schemas.microsoft.com/office/drawing/2014/main" id="{C08BFDE3-7E5A-8F3D-22A2-1ECCEAEC1A32}"/>
              </a:ext>
            </a:extLst>
          </p:cNvPr>
          <p:cNvSpPr txBox="1"/>
          <p:nvPr/>
        </p:nvSpPr>
        <p:spPr>
          <a:xfrm>
            <a:off x="4041915" y="6187013"/>
            <a:ext cx="164335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</a:p>
        </p:txBody>
      </p:sp>
      <p:sp>
        <p:nvSpPr>
          <p:cNvPr id="79" name="Google Shape;2136;p91">
            <a:extLst>
              <a:ext uri="{FF2B5EF4-FFF2-40B4-BE49-F238E27FC236}">
                <a16:creationId xmlns:a16="http://schemas.microsoft.com/office/drawing/2014/main" id="{9C4B97D4-950F-5380-A1DD-9E813BB98B78}"/>
              </a:ext>
            </a:extLst>
          </p:cNvPr>
          <p:cNvSpPr txBox="1"/>
          <p:nvPr/>
        </p:nvSpPr>
        <p:spPr>
          <a:xfrm>
            <a:off x="5752015" y="6187013"/>
            <a:ext cx="164335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</a:p>
        </p:txBody>
      </p:sp>
      <p:sp>
        <p:nvSpPr>
          <p:cNvPr id="80" name="CaixaDeTexto 58">
            <a:extLst>
              <a:ext uri="{FF2B5EF4-FFF2-40B4-BE49-F238E27FC236}">
                <a16:creationId xmlns:a16="http://schemas.microsoft.com/office/drawing/2014/main" id="{12A27905-3445-14C3-8418-1DA01C557283}"/>
              </a:ext>
            </a:extLst>
          </p:cNvPr>
          <p:cNvSpPr txBox="1"/>
          <p:nvPr/>
        </p:nvSpPr>
        <p:spPr>
          <a:xfrm>
            <a:off x="2711385" y="1449948"/>
            <a:ext cx="2482542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CONSULTA PÚBLICA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De 22/11/24 a 07/01/2025</a:t>
            </a:r>
          </a:p>
        </p:txBody>
      </p:sp>
      <p:sp>
        <p:nvSpPr>
          <p:cNvPr id="81" name="Chave Esquerda 59">
            <a:extLst>
              <a:ext uri="{FF2B5EF4-FFF2-40B4-BE49-F238E27FC236}">
                <a16:creationId xmlns:a16="http://schemas.microsoft.com/office/drawing/2014/main" id="{6D29BBE5-ABEF-576F-66E3-2CAD24E62D2D}"/>
              </a:ext>
            </a:extLst>
          </p:cNvPr>
          <p:cNvSpPr/>
          <p:nvPr/>
        </p:nvSpPr>
        <p:spPr>
          <a:xfrm rot="5400000">
            <a:off x="3863138" y="1564588"/>
            <a:ext cx="141130" cy="2046738"/>
          </a:xfrm>
          <a:prstGeom prst="leftBrace">
            <a:avLst>
              <a:gd name="adj1" fmla="val 8333"/>
              <a:gd name="adj2" fmla="val 65527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2" name="Imagem 6">
            <a:extLst>
              <a:ext uri="{FF2B5EF4-FFF2-40B4-BE49-F238E27FC236}">
                <a16:creationId xmlns:a16="http://schemas.microsoft.com/office/drawing/2014/main" id="{063D29CD-5C77-F784-2A2C-9E3B2DB95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944" y="1842485"/>
            <a:ext cx="866775" cy="866775"/>
          </a:xfrm>
          <a:prstGeom prst="rect">
            <a:avLst/>
          </a:prstGeom>
        </p:spPr>
      </p:pic>
      <p:sp>
        <p:nvSpPr>
          <p:cNvPr id="7" name="Chave Direita 6">
            <a:extLst>
              <a:ext uri="{FF2B5EF4-FFF2-40B4-BE49-F238E27FC236}">
                <a16:creationId xmlns:a16="http://schemas.microsoft.com/office/drawing/2014/main" id="{BDEAAD51-8971-FE2C-C54B-E26478F11D8A}"/>
              </a:ext>
            </a:extLst>
          </p:cNvPr>
          <p:cNvSpPr/>
          <p:nvPr/>
        </p:nvSpPr>
        <p:spPr>
          <a:xfrm rot="5400000">
            <a:off x="10288659" y="4072917"/>
            <a:ext cx="293914" cy="15424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03021552-5241-10D2-8D9E-BFB0D119809D}"/>
              </a:ext>
            </a:extLst>
          </p:cNvPr>
          <p:cNvSpPr/>
          <p:nvPr/>
        </p:nvSpPr>
        <p:spPr>
          <a:xfrm rot="5400000">
            <a:off x="3775157" y="3898739"/>
            <a:ext cx="298923" cy="18792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Direita 7">
            <a:extLst>
              <a:ext uri="{FF2B5EF4-FFF2-40B4-BE49-F238E27FC236}">
                <a16:creationId xmlns:a16="http://schemas.microsoft.com/office/drawing/2014/main" id="{3A54183D-F166-C5D7-F7C5-E178D632EB42}"/>
              </a:ext>
            </a:extLst>
          </p:cNvPr>
          <p:cNvSpPr/>
          <p:nvPr/>
        </p:nvSpPr>
        <p:spPr>
          <a:xfrm rot="5400000">
            <a:off x="7158800" y="4031363"/>
            <a:ext cx="293914" cy="16670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2147;p91">
            <a:extLst>
              <a:ext uri="{FF2B5EF4-FFF2-40B4-BE49-F238E27FC236}">
                <a16:creationId xmlns:a16="http://schemas.microsoft.com/office/drawing/2014/main" id="{579E7AAC-F331-F566-A8F2-9A4BAC549B2C}"/>
              </a:ext>
            </a:extLst>
          </p:cNvPr>
          <p:cNvSpPr/>
          <p:nvPr/>
        </p:nvSpPr>
        <p:spPr>
          <a:xfrm>
            <a:off x="6402267" y="4475375"/>
            <a:ext cx="172500" cy="161700"/>
          </a:xfrm>
          <a:prstGeom prst="ellipse">
            <a:avLst/>
          </a:prstGeom>
          <a:solidFill>
            <a:srgbClr val="FFFFFF"/>
          </a:solidFill>
          <a:ln w="76200" cap="flat" cmpd="sng">
            <a:solidFill>
              <a:srgbClr val="FF16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119;p91">
            <a:extLst>
              <a:ext uri="{FF2B5EF4-FFF2-40B4-BE49-F238E27FC236}">
                <a16:creationId xmlns:a16="http://schemas.microsoft.com/office/drawing/2014/main" id="{F7F148D5-B6C2-DD08-4C6A-40616E92D5AA}"/>
              </a:ext>
            </a:extLst>
          </p:cNvPr>
          <p:cNvSpPr/>
          <p:nvPr/>
        </p:nvSpPr>
        <p:spPr>
          <a:xfrm>
            <a:off x="6420678" y="3062523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128;p91">
            <a:extLst>
              <a:ext uri="{FF2B5EF4-FFF2-40B4-BE49-F238E27FC236}">
                <a16:creationId xmlns:a16="http://schemas.microsoft.com/office/drawing/2014/main" id="{743DAD98-C9E3-1CD6-4ECF-1279FF881E3E}"/>
              </a:ext>
            </a:extLst>
          </p:cNvPr>
          <p:cNvSpPr txBox="1"/>
          <p:nvPr/>
        </p:nvSpPr>
        <p:spPr>
          <a:xfrm>
            <a:off x="5767752" y="3584598"/>
            <a:ext cx="1394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Deliberação</a:t>
            </a:r>
            <a:r>
              <a:rPr lang="pt-BR" sz="14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pt-BR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CDPED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" name="Imagem 29" descr="Forma&#10;&#10;O conteúdo gerado por IA pode estar incorreto.">
            <a:extLst>
              <a:ext uri="{FF2B5EF4-FFF2-40B4-BE49-F238E27FC236}">
                <a16:creationId xmlns:a16="http://schemas.microsoft.com/office/drawing/2014/main" id="{B4419C0C-1372-5D0A-D876-048D5ED4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0599" y="2848900"/>
            <a:ext cx="556750" cy="5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5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 descr="Barco na água&#10;&#10;Descrição gerada automaticamente">
            <a:extLst>
              <a:ext uri="{FF2B5EF4-FFF2-40B4-BE49-F238E27FC236}">
                <a16:creationId xmlns:a16="http://schemas.microsoft.com/office/drawing/2014/main" id="{25BD50CA-59DF-9C3B-7ECB-DF072851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5" t="9752" r="5892" b="33571"/>
          <a:stretch/>
        </p:blipFill>
        <p:spPr>
          <a:xfrm>
            <a:off x="1" y="889307"/>
            <a:ext cx="12192000" cy="57793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0FAAE5F-5B12-DFC1-01E0-729CC1746FE5}"/>
              </a:ext>
            </a:extLst>
          </p:cNvPr>
          <p:cNvSpPr/>
          <p:nvPr/>
        </p:nvSpPr>
        <p:spPr>
          <a:xfrm>
            <a:off x="1011218" y="2562225"/>
            <a:ext cx="10394726" cy="1733550"/>
          </a:xfrm>
          <a:prstGeom prst="roundRect">
            <a:avLst>
              <a:gd name="adj" fmla="val 57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Aprovação da modelagem final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, com </a:t>
            </a:r>
            <a:r>
              <a:rPr lang="pt-B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autorização da publicação 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do edital de licitação da Concessão para </a:t>
            </a:r>
            <a:r>
              <a:rPr lang="pt-PT" sz="2000" dirty="0">
                <a:latin typeface="Verdana" panose="020B0604030504040204" pitchFamily="34" charset="0"/>
                <a:ea typeface="Verdana" panose="020B0604030504040204" pitchFamily="34" charset="0"/>
              </a:rPr>
              <a:t>a operação e</a:t>
            </a: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 manutenção dos Serviços Públicos de Travessias Hídricas do Estado de São Paulo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C8D124-7FA8-7673-9857-13E17CEB7527}"/>
              </a:ext>
            </a:extLst>
          </p:cNvPr>
          <p:cNvSpPr txBox="1"/>
          <p:nvPr/>
        </p:nvSpPr>
        <p:spPr>
          <a:xfrm>
            <a:off x="364245" y="404796"/>
            <a:ext cx="8576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  <a:latin typeface="Montserrat" panose="00000500000000000000" pitchFamily="2" charset="0"/>
                <a:ea typeface="Microsoft JhengHei" panose="020B0604030504040204" pitchFamily="34" charset="-120"/>
                <a:cs typeface="Poppins" pitchFamily="2" charset="77"/>
              </a:rPr>
              <a:t>Deliberação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758F9A-8D17-FBA5-5328-9E1FDBB06641}"/>
              </a:ext>
            </a:extLst>
          </p:cNvPr>
          <p:cNvSpPr txBox="1"/>
          <p:nvPr/>
        </p:nvSpPr>
        <p:spPr>
          <a:xfrm>
            <a:off x="10270840" y="6453204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  <p:cxnSp>
        <p:nvCxnSpPr>
          <p:cNvPr id="2" name="Conector Reto 13">
            <a:extLst>
              <a:ext uri="{FF2B5EF4-FFF2-40B4-BE49-F238E27FC236}">
                <a16:creationId xmlns:a16="http://schemas.microsoft.com/office/drawing/2014/main" id="{9AE07FA6-3E49-3DE3-B00B-F057DE2866E3}"/>
              </a:ext>
            </a:extLst>
          </p:cNvPr>
          <p:cNvCxnSpPr>
            <a:cxnSpLocks/>
          </p:cNvCxnSpPr>
          <p:nvPr/>
        </p:nvCxnSpPr>
        <p:spPr>
          <a:xfrm flipH="1">
            <a:off x="2478475" y="647051"/>
            <a:ext cx="8927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8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7F9E381-056B-491C-71C0-B64F1433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048CA6E-79FE-BF7D-AF35-0F458ED105B9}"/>
              </a:ext>
            </a:extLst>
          </p:cNvPr>
          <p:cNvSpPr txBox="1">
            <a:spLocks/>
          </p:cNvSpPr>
          <p:nvPr/>
        </p:nvSpPr>
        <p:spPr>
          <a:xfrm>
            <a:off x="3801519" y="4219575"/>
            <a:ext cx="4588963" cy="16287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36F8A9-385E-BDC6-5B56-0D23AA88E345}"/>
              </a:ext>
            </a:extLst>
          </p:cNvPr>
          <p:cNvSpPr txBox="1"/>
          <p:nvPr/>
        </p:nvSpPr>
        <p:spPr>
          <a:xfrm>
            <a:off x="10270840" y="6495061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623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6171-2909-543C-AEA1-ABDD17B0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5FD70DE-CDE8-E05A-6032-D86976A2874C}"/>
              </a:ext>
            </a:extLst>
          </p:cNvPr>
          <p:cNvGrpSpPr/>
          <p:nvPr/>
        </p:nvGrpSpPr>
        <p:grpSpPr>
          <a:xfrm>
            <a:off x="781142" y="500407"/>
            <a:ext cx="10629715" cy="523220"/>
            <a:chOff x="718504" y="443470"/>
            <a:chExt cx="10629715" cy="523220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5B70000-7741-1A1B-4FB9-882C29ED94F3}"/>
                </a:ext>
              </a:extLst>
            </p:cNvPr>
            <p:cNvSpPr txBox="1"/>
            <p:nvPr/>
          </p:nvSpPr>
          <p:spPr>
            <a:xfrm>
              <a:off x="718504" y="443470"/>
              <a:ext cx="69593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 dirty="0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Concessão do Sistema de Travessias</a:t>
              </a:r>
              <a:endParaRPr lang="pt-BR" sz="2800" b="1" dirty="0">
                <a:latin typeface="Montserrat"/>
                <a:ea typeface="Microsoft JhengHei"/>
                <a:cs typeface="Poppins"/>
              </a:endParaRPr>
            </a:p>
          </p:txBody>
        </p:sp>
        <p:cxnSp>
          <p:nvCxnSpPr>
            <p:cNvPr id="4" name="Conector Reto 13">
              <a:extLst>
                <a:ext uri="{FF2B5EF4-FFF2-40B4-BE49-F238E27FC236}">
                  <a16:creationId xmlns:a16="http://schemas.microsoft.com/office/drawing/2014/main" id="{91CB69D7-D860-E0D0-ADE3-53621ECA9223}"/>
                </a:ext>
              </a:extLst>
            </p:cNvPr>
            <p:cNvCxnSpPr>
              <a:cxnSpLocks/>
              <a:endCxn id="3" idx="3"/>
            </p:cNvCxnSpPr>
            <p:nvPr/>
          </p:nvCxnSpPr>
          <p:spPr>
            <a:xfrm flipH="1" flipV="1">
              <a:off x="7677821" y="705080"/>
              <a:ext cx="3670398" cy="94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 descr="Barco na água&#10;&#10;Descrição gerada automaticamente">
            <a:extLst>
              <a:ext uri="{FF2B5EF4-FFF2-40B4-BE49-F238E27FC236}">
                <a16:creationId xmlns:a16="http://schemas.microsoft.com/office/drawing/2014/main" id="{340AF8DF-EC01-EAAA-6B42-3CF645A3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4"/>
          <a:stretch/>
        </p:blipFill>
        <p:spPr>
          <a:xfrm>
            <a:off x="549737" y="1187589"/>
            <a:ext cx="6610015" cy="53110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4C201D-ED44-8CE6-5C43-FE8CCA174D52}"/>
              </a:ext>
            </a:extLst>
          </p:cNvPr>
          <p:cNvSpPr/>
          <p:nvPr/>
        </p:nvSpPr>
        <p:spPr>
          <a:xfrm>
            <a:off x="5070764" y="1183522"/>
            <a:ext cx="2088988" cy="531920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50000"/>
                </a:srgbClr>
              </a:gs>
              <a:gs pos="31000">
                <a:schemeClr val="bg1">
                  <a:alpha val="2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AA8866-626E-6D12-FEFF-7126071652AA}"/>
              </a:ext>
            </a:extLst>
          </p:cNvPr>
          <p:cNvSpPr txBox="1"/>
          <p:nvPr/>
        </p:nvSpPr>
        <p:spPr>
          <a:xfrm>
            <a:off x="6954982" y="1447284"/>
            <a:ext cx="4613131" cy="50315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Montserrat"/>
                <a:ea typeface="+mn-lt"/>
                <a:cs typeface="+mn-lt"/>
              </a:rPr>
              <a:t>Objeto:</a:t>
            </a:r>
            <a:r>
              <a:rPr lang="pt-BR" dirty="0">
                <a:solidFill>
                  <a:srgbClr val="C00000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pt-BR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Concessão Patrocinada da prestação do serviço público de </a:t>
            </a:r>
            <a:r>
              <a:rPr lang="pt-BR" b="1" dirty="0">
                <a:latin typeface="Montserrat"/>
                <a:ea typeface="+mn-lt"/>
                <a:cs typeface="+mn-lt"/>
              </a:rPr>
              <a:t>operação, manutenção e realização dos investimentos</a:t>
            </a:r>
            <a:r>
              <a:rPr lang="pt-BR" dirty="0">
                <a:latin typeface="Montserrat"/>
                <a:ea typeface="+mn-lt"/>
                <a:cs typeface="+mn-lt"/>
              </a:rPr>
              <a:t> </a:t>
            </a:r>
            <a:r>
              <a:rPr lang="pt-BR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necessários do Sistema de Travessias Hídricas do Estado de São Paulo, 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compreendendo operação, manutenção, conservação, implantação de obras civis e sistemas, aquisição de embarcações, melhorias, requalificação, adequação, modernização e expansão.</a:t>
            </a:r>
            <a:endParaRPr lang="pt-BR" i="0" u="none" strike="noStrike" cap="none" baseline="-25000" dirty="0">
              <a:solidFill>
                <a:srgbClr val="0D2C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</a:pPr>
            <a:endParaRPr lang="pt-BR" dirty="0">
              <a:latin typeface="Montserra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F8C3FA-CCFD-8A1E-0477-8996B29A672C}"/>
              </a:ext>
            </a:extLst>
          </p:cNvPr>
          <p:cNvSpPr txBox="1"/>
          <p:nvPr/>
        </p:nvSpPr>
        <p:spPr>
          <a:xfrm>
            <a:off x="10270840" y="6489780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4346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228856" y="1922157"/>
            <a:ext cx="2821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Montserrat" panose="00000500000000000000" pitchFamily="2" charset="0"/>
              </a:rPr>
              <a:t>Melhoria da 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qualidade dos serviços</a:t>
            </a:r>
            <a:r>
              <a:rPr lang="pt-BR" sz="1500" dirty="0">
                <a:solidFill>
                  <a:srgbClr val="C00000"/>
                </a:solidFill>
                <a:latin typeface="Montserrat" panose="00000500000000000000" pitchFamily="2" charset="0"/>
              </a:rPr>
              <a:t> </a:t>
            </a:r>
            <a:r>
              <a:rPr lang="pt-BR" sz="1500" dirty="0">
                <a:latin typeface="Montserrat" panose="00000500000000000000" pitchFamily="2" charset="0"/>
              </a:rPr>
              <a:t>de transporte públicos oferecidos à população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28854" y="4595591"/>
            <a:ext cx="28212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Modernização</a:t>
            </a:r>
            <a:r>
              <a:rPr lang="pt-BR" sz="1500" b="1" dirty="0">
                <a:latin typeface="Montserrat" panose="00000500000000000000" pitchFamily="2" charset="0"/>
              </a:rPr>
              <a:t> </a:t>
            </a:r>
            <a:r>
              <a:rPr lang="pt-BR" sz="1500" dirty="0">
                <a:latin typeface="Montserrat" panose="00000500000000000000" pitchFamily="2" charset="0"/>
              </a:rPr>
              <a:t>e</a:t>
            </a:r>
            <a:r>
              <a:rPr lang="pt-BR" sz="1500" b="1" dirty="0">
                <a:latin typeface="Montserrat" panose="00000500000000000000" pitchFamily="2" charset="0"/>
              </a:rPr>
              <a:t> </a:t>
            </a:r>
            <a:r>
              <a:rPr lang="pt-BR" sz="1500" dirty="0">
                <a:latin typeface="Montserrat" panose="00000500000000000000" pitchFamily="2" charset="0"/>
              </a:rPr>
              <a:t>aprimoramento</a:t>
            </a:r>
            <a:r>
              <a:rPr lang="pt-BR" sz="1500" b="1" dirty="0">
                <a:latin typeface="Montserrat" panose="00000500000000000000" pitchFamily="2" charset="0"/>
              </a:rPr>
              <a:t> </a:t>
            </a:r>
            <a:r>
              <a:rPr lang="pt-BR" sz="1500" dirty="0">
                <a:latin typeface="Montserrat" panose="00000500000000000000" pitchFamily="2" charset="0"/>
              </a:rPr>
              <a:t>do sistema de travessias hídricas, visando a 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sustentabilidade</a:t>
            </a:r>
            <a:r>
              <a:rPr lang="pt-BR" sz="1500" dirty="0">
                <a:latin typeface="Montserrat" panose="00000500000000000000" pitchFamily="2" charset="0"/>
              </a:rPr>
              <a:t> ambiental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726627" y="1826250"/>
            <a:ext cx="2821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Montserrat" panose="00000500000000000000" pitchFamily="2" charset="0"/>
              </a:rPr>
              <a:t>Promoção do 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desenvolvimento econômico e social local</a:t>
            </a:r>
            <a:r>
              <a:rPr lang="pt-BR" sz="1500" dirty="0">
                <a:latin typeface="Montserrat" panose="00000500000000000000" pitchFamily="2" charset="0"/>
              </a:rPr>
              <a:t>, ampliando o acesso às oportunidades de trabalho, a conectividade inter-regional e fortalecendo o turismo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627684" y="4595591"/>
            <a:ext cx="32265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Montserrat" panose="00000500000000000000" pitchFamily="2" charset="0"/>
              </a:rPr>
              <a:t>Maior eficiência </a:t>
            </a:r>
            <a:r>
              <a:rPr lang="pt-BR" sz="1600" dirty="0">
                <a:latin typeface="Montserrat" panose="00000500000000000000" pitchFamily="2" charset="0"/>
              </a:rPr>
              <a:t>na operação do serviço, com aumento no número de embarcações, redução de filas de espera, melhoria na acessibilidade dos terminais, aumento da segurança.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222842" y="1826250"/>
            <a:ext cx="2821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Aumento dos investimentos</a:t>
            </a:r>
            <a:r>
              <a:rPr lang="pt-BR" sz="1500" dirty="0">
                <a:latin typeface="Montserrat" panose="00000500000000000000" pitchFamily="2" charset="0"/>
              </a:rPr>
              <a:t>, garantindo  melhorias na infraestrutura e expansão dos serviços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8184296" y="4595591"/>
            <a:ext cx="3226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latin typeface="Montserrat" panose="00000500000000000000" pitchFamily="2" charset="0"/>
              </a:rPr>
              <a:t>Maior 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eficiência</a:t>
            </a:r>
            <a:r>
              <a:rPr lang="pt-BR" sz="1500" b="1" dirty="0">
                <a:latin typeface="Montserrat" panose="00000500000000000000" pitchFamily="2" charset="0"/>
              </a:rPr>
              <a:t> </a:t>
            </a:r>
            <a:r>
              <a:rPr lang="pt-BR" sz="1500" dirty="0">
                <a:latin typeface="Montserrat" panose="00000500000000000000" pitchFamily="2" charset="0"/>
              </a:rPr>
              <a:t>na alocação dos </a:t>
            </a:r>
            <a:r>
              <a:rPr lang="pt-BR" sz="1500" b="1" dirty="0">
                <a:solidFill>
                  <a:srgbClr val="C00000"/>
                </a:solidFill>
                <a:latin typeface="Montserrat" panose="00000500000000000000" pitchFamily="2" charset="0"/>
              </a:rPr>
              <a:t>recursos públicos</a:t>
            </a:r>
            <a:r>
              <a:rPr lang="pt-BR" sz="1500" dirty="0">
                <a:latin typeface="Montserrat" panose="00000500000000000000" pitchFamily="2" charset="0"/>
              </a:rPr>
              <a:t>, contribuindo para o equilíbrio fiscal do Estado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64AD5B2-2C8B-8660-8129-53F8D1174696}"/>
              </a:ext>
            </a:extLst>
          </p:cNvPr>
          <p:cNvGrpSpPr/>
          <p:nvPr/>
        </p:nvGrpSpPr>
        <p:grpSpPr>
          <a:xfrm>
            <a:off x="781142" y="500407"/>
            <a:ext cx="10629715" cy="523220"/>
            <a:chOff x="718504" y="443470"/>
            <a:chExt cx="10629715" cy="523220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CF49D065-7E81-C2C8-FD9C-7898E8746041}"/>
                </a:ext>
              </a:extLst>
            </p:cNvPr>
            <p:cNvSpPr txBox="1"/>
            <p:nvPr/>
          </p:nvSpPr>
          <p:spPr>
            <a:xfrm>
              <a:off x="718504" y="443470"/>
              <a:ext cx="6959317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Benefícios do Projeto</a:t>
              </a:r>
              <a:endParaRPr lang="pt-BR" sz="2800" b="1">
                <a:latin typeface="Montserrat"/>
                <a:ea typeface="Microsoft JhengHei"/>
                <a:cs typeface="Poppins"/>
              </a:endParaRPr>
            </a:p>
          </p:txBody>
        </p:sp>
        <p:cxnSp>
          <p:nvCxnSpPr>
            <p:cNvPr id="6" name="Conector Reto 13">
              <a:extLst>
                <a:ext uri="{FF2B5EF4-FFF2-40B4-BE49-F238E27FC236}">
                  <a16:creationId xmlns:a16="http://schemas.microsoft.com/office/drawing/2014/main" id="{79A18E7D-2F49-7914-B3DF-82AA801415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0434" y="760497"/>
              <a:ext cx="6337785" cy="11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áfico 7" descr="Conexões">
            <a:extLst>
              <a:ext uri="{FF2B5EF4-FFF2-40B4-BE49-F238E27FC236}">
                <a16:creationId xmlns:a16="http://schemas.microsoft.com/office/drawing/2014/main" id="{B76F999A-96CB-9B4E-07BE-408EC6095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981" y="1087959"/>
            <a:ext cx="766037" cy="766037"/>
          </a:xfrm>
          <a:prstGeom prst="rect">
            <a:avLst/>
          </a:prstGeom>
        </p:spPr>
      </p:pic>
      <p:pic>
        <p:nvPicPr>
          <p:cNvPr id="13" name="Gráfico 12" descr="Gráfico de barras com tendência ascendente">
            <a:extLst>
              <a:ext uri="{FF2B5EF4-FFF2-40B4-BE49-F238E27FC236}">
                <a16:creationId xmlns:a16="http://schemas.microsoft.com/office/drawing/2014/main" id="{D624DF88-FF4C-AD9F-3187-F7641EFA3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5191" y="1129690"/>
            <a:ext cx="696560" cy="696560"/>
          </a:xfrm>
          <a:prstGeom prst="rect">
            <a:avLst/>
          </a:prstGeom>
        </p:spPr>
      </p:pic>
      <p:pic>
        <p:nvPicPr>
          <p:cNvPr id="15" name="Gráfico 14" descr="Ampulheta">
            <a:extLst>
              <a:ext uri="{FF2B5EF4-FFF2-40B4-BE49-F238E27FC236}">
                <a16:creationId xmlns:a16="http://schemas.microsoft.com/office/drawing/2014/main" id="{1971D132-D9FE-889E-4B69-04F1F9510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4186" y="3980087"/>
            <a:ext cx="613556" cy="629779"/>
          </a:xfrm>
          <a:prstGeom prst="rect">
            <a:avLst/>
          </a:prstGeom>
        </p:spPr>
      </p:pic>
      <p:pic>
        <p:nvPicPr>
          <p:cNvPr id="21" name="Gráfico 20" descr="Pesquisar">
            <a:extLst>
              <a:ext uri="{FF2B5EF4-FFF2-40B4-BE49-F238E27FC236}">
                <a16:creationId xmlns:a16="http://schemas.microsoft.com/office/drawing/2014/main" id="{D1C770F1-CA28-E644-4385-C160CB89F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83351" y="3897550"/>
            <a:ext cx="698400" cy="698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937F68-4EB3-D617-8BA3-C71A18DD6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 flipV="1">
            <a:off x="2257587" y="3980087"/>
            <a:ext cx="698400" cy="5611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213477A-1E8E-F7B1-EB24-74D15B4407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1110" y="1140842"/>
            <a:ext cx="764877" cy="7792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69705F9-DC1D-1F9B-58C7-C65139797130}"/>
              </a:ext>
            </a:extLst>
          </p:cNvPr>
          <p:cNvSpPr txBox="1"/>
          <p:nvPr/>
        </p:nvSpPr>
        <p:spPr>
          <a:xfrm>
            <a:off x="10270840" y="6489780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376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03AFD-AD5D-3A33-321B-95BABA2EC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36794FB-8688-2948-07FD-1482D306EE19}"/>
              </a:ext>
            </a:extLst>
          </p:cNvPr>
          <p:cNvSpPr/>
          <p:nvPr/>
        </p:nvSpPr>
        <p:spPr>
          <a:xfrm>
            <a:off x="1464297" y="1125558"/>
            <a:ext cx="10727703" cy="5566857"/>
          </a:xfrm>
          <a:prstGeom prst="triangle">
            <a:avLst>
              <a:gd name="adj" fmla="val 76972"/>
            </a:avLst>
          </a:prstGeom>
          <a:blipFill>
            <a:blip r:embed="rId2">
              <a:alphaModFix amt="35000"/>
            </a:blip>
            <a:stretch>
              <a:fillRect l="40573" t="-17193" r="-54223" b="-599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3D8323A-9614-0236-FD66-C72268F36467}"/>
              </a:ext>
            </a:extLst>
          </p:cNvPr>
          <p:cNvGrpSpPr/>
          <p:nvPr/>
        </p:nvGrpSpPr>
        <p:grpSpPr>
          <a:xfrm>
            <a:off x="781142" y="500407"/>
            <a:ext cx="10629715" cy="523220"/>
            <a:chOff x="718504" y="443470"/>
            <a:chExt cx="10629715" cy="523220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D71676F-D058-1DEE-72EA-2748F9155DBA}"/>
                </a:ext>
              </a:extLst>
            </p:cNvPr>
            <p:cNvSpPr txBox="1"/>
            <p:nvPr/>
          </p:nvSpPr>
          <p:spPr>
            <a:xfrm>
              <a:off x="718504" y="443470"/>
              <a:ext cx="6959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>
                  <a:solidFill>
                    <a:srgbClr val="C00000"/>
                  </a:solidFill>
                  <a:latin typeface="Montserrat" panose="00000500000000000000" pitchFamily="2" charset="0"/>
                  <a:ea typeface="Microsoft JhengHei" panose="020B0604030504040204" pitchFamily="34" charset="-120"/>
                  <a:cs typeface="Poppins" pitchFamily="2" charset="77"/>
                </a:rPr>
                <a:t>Visão Geral do Projeto</a:t>
              </a:r>
              <a:endParaRPr lang="pt-BR" sz="2800" b="1">
                <a:latin typeface="Montserrat" panose="00000500000000000000" pitchFamily="2" charset="0"/>
                <a:ea typeface="Microsoft JhengHei" panose="020B0604030504040204" pitchFamily="34" charset="-120"/>
                <a:cs typeface="Poppins" pitchFamily="2" charset="77"/>
              </a:endParaRPr>
            </a:p>
          </p:txBody>
        </p:sp>
        <p:cxnSp>
          <p:nvCxnSpPr>
            <p:cNvPr id="4" name="Conector Reto 13">
              <a:extLst>
                <a:ext uri="{FF2B5EF4-FFF2-40B4-BE49-F238E27FC236}">
                  <a16:creationId xmlns:a16="http://schemas.microsoft.com/office/drawing/2014/main" id="{D2F45720-25EA-1BE7-2893-004973796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8002" y="714316"/>
              <a:ext cx="62902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ixaDeTexto 97">
            <a:extLst>
              <a:ext uri="{FF2B5EF4-FFF2-40B4-BE49-F238E27FC236}">
                <a16:creationId xmlns:a16="http://schemas.microsoft.com/office/drawing/2014/main" id="{6F57BCED-9128-FDAC-4098-D2DD731AD323}"/>
              </a:ext>
            </a:extLst>
          </p:cNvPr>
          <p:cNvSpPr txBox="1"/>
          <p:nvPr/>
        </p:nvSpPr>
        <p:spPr>
          <a:xfrm>
            <a:off x="1417780" y="3001806"/>
            <a:ext cx="4381200" cy="9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/>
                <a:ea typeface="Verdana"/>
                <a:cs typeface="Mongolian Baiti"/>
              </a:rPr>
              <a:t>Atendimento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~10 milhões veículos / ano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~11 milhões de passageiros / ano</a:t>
            </a:r>
            <a:endParaRPr lang="pt-BR" sz="12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1" name="Graphic 8" descr="Contract with solid fill">
            <a:extLst>
              <a:ext uri="{FF2B5EF4-FFF2-40B4-BE49-F238E27FC236}">
                <a16:creationId xmlns:a16="http://schemas.microsoft.com/office/drawing/2014/main" id="{C1EAAD84-1045-D99B-55D5-F476737F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711" y="5692007"/>
            <a:ext cx="716662" cy="648000"/>
          </a:xfrm>
          <a:prstGeom prst="rect">
            <a:avLst/>
          </a:prstGeom>
        </p:spPr>
      </p:pic>
      <p:sp>
        <p:nvSpPr>
          <p:cNvPr id="12" name="CaixaDeTexto 97">
            <a:extLst>
              <a:ext uri="{FF2B5EF4-FFF2-40B4-BE49-F238E27FC236}">
                <a16:creationId xmlns:a16="http://schemas.microsoft.com/office/drawing/2014/main" id="{F56B01E5-64F3-EC8D-5C4A-8DC956E4E260}"/>
              </a:ext>
            </a:extLst>
          </p:cNvPr>
          <p:cNvSpPr txBox="1"/>
          <p:nvPr/>
        </p:nvSpPr>
        <p:spPr>
          <a:xfrm>
            <a:off x="1417779" y="5692007"/>
            <a:ext cx="4381200" cy="9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/>
                <a:ea typeface="Verdana"/>
                <a:cs typeface="Mongolian Baiti"/>
              </a:rPr>
              <a:t>Modalidade Contratual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Concessão Patrocinada (PPP) com duração de </a:t>
            </a:r>
          </a:p>
          <a:p>
            <a:r>
              <a:rPr lang="pt-BR" sz="1200" b="1" dirty="0">
                <a:latin typeface="Montserrat"/>
                <a:ea typeface="Verdana"/>
                <a:cs typeface="Mongolian Baiti"/>
              </a:rPr>
              <a:t>20 anos</a:t>
            </a:r>
          </a:p>
        </p:txBody>
      </p:sp>
      <p:pic>
        <p:nvPicPr>
          <p:cNvPr id="14" name="Graphic 31" descr="Bulldozer with solid fill">
            <a:extLst>
              <a:ext uri="{FF2B5EF4-FFF2-40B4-BE49-F238E27FC236}">
                <a16:creationId xmlns:a16="http://schemas.microsoft.com/office/drawing/2014/main" id="{6EDFFE29-3306-80F9-6280-BEA0CEC49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042" y="4795274"/>
            <a:ext cx="648000" cy="648000"/>
          </a:xfrm>
          <a:prstGeom prst="rect">
            <a:avLst/>
          </a:prstGeom>
        </p:spPr>
      </p:pic>
      <p:sp>
        <p:nvSpPr>
          <p:cNvPr id="15" name="CaixaDeTexto 97">
            <a:extLst>
              <a:ext uri="{FF2B5EF4-FFF2-40B4-BE49-F238E27FC236}">
                <a16:creationId xmlns:a16="http://schemas.microsoft.com/office/drawing/2014/main" id="{B523AC20-271B-2ADB-DC6A-6614E906540D}"/>
              </a:ext>
            </a:extLst>
          </p:cNvPr>
          <p:cNvSpPr txBox="1"/>
          <p:nvPr/>
        </p:nvSpPr>
        <p:spPr>
          <a:xfrm>
            <a:off x="1417779" y="4795274"/>
            <a:ext cx="4381200" cy="9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/>
                <a:ea typeface="Verdana"/>
                <a:cs typeface="Mongolian Baiti"/>
              </a:rPr>
              <a:t>Investimentos</a:t>
            </a:r>
          </a:p>
          <a:p>
            <a:r>
              <a:rPr lang="pt-BR" sz="1200" b="1" dirty="0">
                <a:latin typeface="Montserrat"/>
                <a:ea typeface="Verdana"/>
                <a:cs typeface="Mongolian Baiti"/>
              </a:rPr>
              <a:t>R$ 1,42 bilhões </a:t>
            </a:r>
            <a:r>
              <a:rPr lang="pt-BR" sz="1200" dirty="0">
                <a:latin typeface="Montserrat"/>
                <a:ea typeface="Verdana"/>
                <a:cs typeface="Mongolian Baiti"/>
              </a:rPr>
              <a:t>em aquisição de embarcações, construção, reabilitação e ampliação dos terminais</a:t>
            </a:r>
          </a:p>
          <a:p>
            <a:endParaRPr lang="pt-BR" sz="14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7" name="Graphic 42" descr="Transfer1 with solid fill">
            <a:extLst>
              <a:ext uri="{FF2B5EF4-FFF2-40B4-BE49-F238E27FC236}">
                <a16:creationId xmlns:a16="http://schemas.microsoft.com/office/drawing/2014/main" id="{FB209CAA-42D5-90A6-3FAF-75EED13AE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49042" y="3898540"/>
            <a:ext cx="648000" cy="648000"/>
          </a:xfrm>
          <a:prstGeom prst="rect">
            <a:avLst/>
          </a:prstGeom>
        </p:spPr>
      </p:pic>
      <p:sp>
        <p:nvSpPr>
          <p:cNvPr id="18" name="CaixaDeTexto 97">
            <a:extLst>
              <a:ext uri="{FF2B5EF4-FFF2-40B4-BE49-F238E27FC236}">
                <a16:creationId xmlns:a16="http://schemas.microsoft.com/office/drawing/2014/main" id="{A587F739-5762-05BC-F4E1-42FBDA6664A2}"/>
              </a:ext>
            </a:extLst>
          </p:cNvPr>
          <p:cNvSpPr txBox="1"/>
          <p:nvPr/>
        </p:nvSpPr>
        <p:spPr>
          <a:xfrm>
            <a:off x="1417781" y="3898540"/>
            <a:ext cx="4381200" cy="90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/>
                <a:ea typeface="Verdana"/>
                <a:cs typeface="Mongolian Baiti"/>
              </a:rPr>
              <a:t>Manutenção da base tarifária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Não haverá incremento de base de </a:t>
            </a:r>
            <a:r>
              <a:rPr lang="pt-BR" sz="1200">
                <a:latin typeface="Montserrat"/>
                <a:ea typeface="Verdana"/>
                <a:cs typeface="Mongolian Baiti"/>
              </a:rPr>
              <a:t>pagantes o</a:t>
            </a:r>
            <a:r>
              <a:rPr lang="pt-BR" sz="1200" dirty="0">
                <a:latin typeface="Montserrat"/>
                <a:ea typeface="Verdana"/>
                <a:cs typeface="Mongolian Baiti"/>
              </a:rPr>
              <a:t>u  alterações na base tarifária </a:t>
            </a:r>
          </a:p>
        </p:txBody>
      </p:sp>
      <p:sp>
        <p:nvSpPr>
          <p:cNvPr id="21" name="CaixaDeTexto 97">
            <a:extLst>
              <a:ext uri="{FF2B5EF4-FFF2-40B4-BE49-F238E27FC236}">
                <a16:creationId xmlns:a16="http://schemas.microsoft.com/office/drawing/2014/main" id="{95E355C5-8802-684C-352B-CFB3C5ABB696}"/>
              </a:ext>
            </a:extLst>
          </p:cNvPr>
          <p:cNvSpPr txBox="1"/>
          <p:nvPr/>
        </p:nvSpPr>
        <p:spPr>
          <a:xfrm>
            <a:off x="1417779" y="1208338"/>
            <a:ext cx="4381200" cy="90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Ampliação da capacidade de frota das embarcações</a:t>
            </a:r>
          </a:p>
          <a:p>
            <a:r>
              <a:rPr lang="pt-BR" sz="12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41</a:t>
            </a:r>
            <a:r>
              <a:rPr lang="pt-BR" sz="1200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 novas embarcações elétricas</a:t>
            </a:r>
          </a:p>
          <a:p>
            <a:r>
              <a:rPr lang="pt-BR" sz="12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4</a:t>
            </a:r>
            <a:r>
              <a:rPr lang="pt-BR" sz="1200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 novos conjuntos balsas-empurradores</a:t>
            </a:r>
          </a:p>
          <a:p>
            <a:endParaRPr lang="pt-BR" sz="14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32" name="CaixaDeTexto 97">
            <a:extLst>
              <a:ext uri="{FF2B5EF4-FFF2-40B4-BE49-F238E27FC236}">
                <a16:creationId xmlns:a16="http://schemas.microsoft.com/office/drawing/2014/main" id="{14ACCE7A-9F19-B3C7-8041-87852C1F63AE}"/>
              </a:ext>
            </a:extLst>
          </p:cNvPr>
          <p:cNvSpPr txBox="1"/>
          <p:nvPr/>
        </p:nvSpPr>
        <p:spPr>
          <a:xfrm>
            <a:off x="1417782" y="2141648"/>
            <a:ext cx="4381200" cy="90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Reabilitação, ampliação e operação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Investimentos, manutenção, conservação, gestão </a:t>
            </a:r>
          </a:p>
          <a:p>
            <a:r>
              <a:rPr lang="pt-BR" sz="1200" dirty="0">
                <a:latin typeface="Montserrat"/>
                <a:ea typeface="Verdana"/>
                <a:cs typeface="Mongolian Baiti"/>
              </a:rPr>
              <a:t>e operação dos serviços de travessia hídricas</a:t>
            </a:r>
          </a:p>
          <a:p>
            <a:endParaRPr lang="pt-BR" sz="14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4C552B-05C0-7445-802F-2394BF8574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403" y="3001806"/>
            <a:ext cx="599279" cy="64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5888C8-B0C5-6221-C483-7BCE24B33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140" y="2141648"/>
            <a:ext cx="769804" cy="64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7BDD404-F5AB-8187-646D-4AEEF036BF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135" y="1208338"/>
            <a:ext cx="591815" cy="64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1A4A511-6621-3FE2-15CB-9AE425F6144A}"/>
              </a:ext>
            </a:extLst>
          </p:cNvPr>
          <p:cNvSpPr txBox="1"/>
          <p:nvPr/>
        </p:nvSpPr>
        <p:spPr>
          <a:xfrm>
            <a:off x="10270840" y="6489780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879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F98CF-5DCE-1ED4-A20A-CA790D1C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4C0E471E-89B9-EB48-3780-F554456809DC}"/>
              </a:ext>
            </a:extLst>
          </p:cNvPr>
          <p:cNvGrpSpPr/>
          <p:nvPr/>
        </p:nvGrpSpPr>
        <p:grpSpPr>
          <a:xfrm>
            <a:off x="335051" y="1123950"/>
            <a:ext cx="7747128" cy="5486895"/>
            <a:chOff x="335051" y="1123950"/>
            <a:chExt cx="7747128" cy="5486895"/>
          </a:xfrm>
        </p:grpSpPr>
        <p:pic>
          <p:nvPicPr>
            <p:cNvPr id="20" name="Picture 19" descr="A map of land with water and land&#10;&#10;Description automatically generated">
              <a:extLst>
                <a:ext uri="{FF2B5EF4-FFF2-40B4-BE49-F238E27FC236}">
                  <a16:creationId xmlns:a16="http://schemas.microsoft.com/office/drawing/2014/main" id="{8DBD60B0-740B-848C-2FBD-FAC03A0BC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53" t="5407"/>
            <a:stretch/>
          </p:blipFill>
          <p:spPr>
            <a:xfrm>
              <a:off x="335051" y="1123950"/>
              <a:ext cx="7747128" cy="54868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80DDCC-9FC7-F122-A678-7FEAE18F3FDE}"/>
                </a:ext>
              </a:extLst>
            </p:cNvPr>
            <p:cNvSpPr/>
            <p:nvPr/>
          </p:nvSpPr>
          <p:spPr>
            <a:xfrm>
              <a:off x="613259" y="4998107"/>
              <a:ext cx="860442" cy="184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Cananéia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E72362-F8A4-2A70-8807-C4ACF6050788}"/>
                </a:ext>
              </a:extLst>
            </p:cNvPr>
            <p:cNvSpPr/>
            <p:nvPr/>
          </p:nvSpPr>
          <p:spPr>
            <a:xfrm>
              <a:off x="877980" y="4134970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Ilha Comprida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B726A6-A17A-DC2B-C524-5D6060202292}"/>
                </a:ext>
              </a:extLst>
            </p:cNvPr>
            <p:cNvSpPr/>
            <p:nvPr/>
          </p:nvSpPr>
          <p:spPr>
            <a:xfrm>
              <a:off x="2152974" y="4078492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Iguape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9C919F3-B27D-32BF-D93E-E9F8197ADFED}"/>
                </a:ext>
              </a:extLst>
            </p:cNvPr>
            <p:cNvCxnSpPr>
              <a:cxnSpLocks/>
            </p:cNvCxnSpPr>
            <p:nvPr/>
          </p:nvCxnSpPr>
          <p:spPr>
            <a:xfrm>
              <a:off x="1473701" y="4509357"/>
              <a:ext cx="478924" cy="3055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C5C32C-6642-FC97-049F-E8CE66892230}"/>
                </a:ext>
              </a:extLst>
            </p:cNvPr>
            <p:cNvSpPr/>
            <p:nvPr/>
          </p:nvSpPr>
          <p:spPr>
            <a:xfrm>
              <a:off x="2911233" y="1886397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Paulo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FABBA4-B8A8-AFD4-B683-18C4ACE57D8B}"/>
                </a:ext>
              </a:extLst>
            </p:cNvPr>
            <p:cNvSpPr/>
            <p:nvPr/>
          </p:nvSpPr>
          <p:spPr>
            <a:xfrm>
              <a:off x="3827427" y="1885331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Caetano do Sul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64A528-BE40-A86E-7ADE-358B94209593}"/>
                </a:ext>
              </a:extLst>
            </p:cNvPr>
            <p:cNvCxnSpPr>
              <a:cxnSpLocks/>
            </p:cNvCxnSpPr>
            <p:nvPr/>
          </p:nvCxnSpPr>
          <p:spPr>
            <a:xfrm>
              <a:off x="3433597" y="2279948"/>
              <a:ext cx="147523" cy="6582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0F98105-AA3C-C544-C491-B56458BE8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6455" y="2279948"/>
              <a:ext cx="401291" cy="87202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E0893C2-053E-2D00-0310-E6BD89C015D6}"/>
                </a:ext>
              </a:extLst>
            </p:cNvPr>
            <p:cNvSpPr/>
            <p:nvPr/>
          </p:nvSpPr>
          <p:spPr>
            <a:xfrm>
              <a:off x="3566379" y="3522972"/>
              <a:ext cx="721441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Santos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824547D-9E3E-8149-7B7A-E037B9D32C79}"/>
                </a:ext>
              </a:extLst>
            </p:cNvPr>
            <p:cNvSpPr/>
            <p:nvPr/>
          </p:nvSpPr>
          <p:spPr>
            <a:xfrm>
              <a:off x="4860643" y="3316928"/>
              <a:ext cx="960006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Sebastião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2DE08A-E0E5-6A76-EBBD-284536A63B91}"/>
                </a:ext>
              </a:extLst>
            </p:cNvPr>
            <p:cNvSpPr/>
            <p:nvPr/>
          </p:nvSpPr>
          <p:spPr>
            <a:xfrm>
              <a:off x="4070064" y="2884127"/>
              <a:ext cx="821160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Bertioga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EB5B74B-3D02-85BB-7D8C-358D355156D5}"/>
                </a:ext>
              </a:extLst>
            </p:cNvPr>
            <p:cNvSpPr/>
            <p:nvPr/>
          </p:nvSpPr>
          <p:spPr>
            <a:xfrm>
              <a:off x="5828910" y="2683874"/>
              <a:ext cx="960005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Natividade da Serra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4552D0-8296-4911-5B31-B0ADBAA9E790}"/>
                </a:ext>
              </a:extLst>
            </p:cNvPr>
            <p:cNvSpPr/>
            <p:nvPr/>
          </p:nvSpPr>
          <p:spPr>
            <a:xfrm>
              <a:off x="5667568" y="3240889"/>
              <a:ext cx="821160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Ilhabela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24D7C0D-FF9C-71E9-6FA1-0AFE95CD3767}"/>
                </a:ext>
              </a:extLst>
            </p:cNvPr>
            <p:cNvSpPr/>
            <p:nvPr/>
          </p:nvSpPr>
          <p:spPr>
            <a:xfrm>
              <a:off x="4242680" y="2531450"/>
              <a:ext cx="929669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Paraibuna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7868562-D008-9E4E-8EFE-265541B7887E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63" y="2627589"/>
              <a:ext cx="414150" cy="2414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1" name="Rectangle 260">
            <a:extLst>
              <a:ext uri="{FF2B5EF4-FFF2-40B4-BE49-F238E27FC236}">
                <a16:creationId xmlns:a16="http://schemas.microsoft.com/office/drawing/2014/main" id="{A659103E-99CE-8C35-5B3A-0EF9D9F411A8}"/>
              </a:ext>
            </a:extLst>
          </p:cNvPr>
          <p:cNvSpPr/>
          <p:nvPr/>
        </p:nvSpPr>
        <p:spPr>
          <a:xfrm>
            <a:off x="5312193" y="3795464"/>
            <a:ext cx="2652427" cy="6488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A72A4069-E2A9-C264-CEA0-73408F0A0AB9}"/>
              </a:ext>
            </a:extLst>
          </p:cNvPr>
          <p:cNvSpPr/>
          <p:nvPr/>
        </p:nvSpPr>
        <p:spPr>
          <a:xfrm>
            <a:off x="4790027" y="4599880"/>
            <a:ext cx="2971800" cy="12618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402AEA1D-F37A-2D06-E085-D6CC1D4C4B13}"/>
              </a:ext>
            </a:extLst>
          </p:cNvPr>
          <p:cNvSpPr/>
          <p:nvPr/>
        </p:nvSpPr>
        <p:spPr>
          <a:xfrm>
            <a:off x="1909397" y="4898671"/>
            <a:ext cx="2739141" cy="15372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072D7285-8BC9-FD53-99CF-EEB447820481}"/>
              </a:ext>
            </a:extLst>
          </p:cNvPr>
          <p:cNvSpPr/>
          <p:nvPr/>
        </p:nvSpPr>
        <p:spPr>
          <a:xfrm>
            <a:off x="5273034" y="1176589"/>
            <a:ext cx="2743867" cy="1214825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B58B8FA7-7BD6-5D25-8DA6-A269C60F3E03}"/>
              </a:ext>
            </a:extLst>
          </p:cNvPr>
          <p:cNvSpPr/>
          <p:nvPr/>
        </p:nvSpPr>
        <p:spPr>
          <a:xfrm>
            <a:off x="382676" y="2223296"/>
            <a:ext cx="2881671" cy="136723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0D37A229-AC18-88CA-04C7-E01AC4FCA3FD}"/>
              </a:ext>
            </a:extLst>
          </p:cNvPr>
          <p:cNvGrpSpPr/>
          <p:nvPr/>
        </p:nvGrpSpPr>
        <p:grpSpPr>
          <a:xfrm>
            <a:off x="335051" y="501207"/>
            <a:ext cx="11075806" cy="523220"/>
            <a:chOff x="272413" y="444270"/>
            <a:chExt cx="11075806" cy="523220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789FDED-5833-30F3-856A-BFC02881D66E}"/>
                </a:ext>
              </a:extLst>
            </p:cNvPr>
            <p:cNvSpPr txBox="1"/>
            <p:nvPr/>
          </p:nvSpPr>
          <p:spPr>
            <a:xfrm>
              <a:off x="272413" y="444270"/>
              <a:ext cx="8618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>
                  <a:solidFill>
                    <a:srgbClr val="C00000"/>
                  </a:solidFill>
                  <a:latin typeface="Montserrat" panose="00000500000000000000" pitchFamily="2" charset="0"/>
                  <a:ea typeface="Microsoft JhengHei" panose="020B0604030504040204" pitchFamily="34" charset="-120"/>
                  <a:cs typeface="Poppins" pitchFamily="2" charset="77"/>
                </a:rPr>
                <a:t>Localização das Travessias </a:t>
              </a:r>
              <a:r>
                <a:rPr lang="pt-BR" sz="2400" b="1" dirty="0">
                  <a:latin typeface="Montserrat"/>
                  <a:ea typeface="Microsoft JhengHei"/>
                  <a:cs typeface="Poppins"/>
                </a:rPr>
                <a:t>– Sistema atual</a:t>
              </a:r>
            </a:p>
          </p:txBody>
        </p:sp>
        <p:cxnSp>
          <p:nvCxnSpPr>
            <p:cNvPr id="6" name="Conector Reto 13">
              <a:extLst>
                <a:ext uri="{FF2B5EF4-FFF2-40B4-BE49-F238E27FC236}">
                  <a16:creationId xmlns:a16="http://schemas.microsoft.com/office/drawing/2014/main" id="{A6191F9A-5EFF-65D3-39D6-E959DB718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4263" y="714316"/>
              <a:ext cx="33939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E8314BB-FC02-3C63-FA99-AC8E369A9869}"/>
              </a:ext>
            </a:extLst>
          </p:cNvPr>
          <p:cNvGrpSpPr/>
          <p:nvPr/>
        </p:nvGrpSpPr>
        <p:grpSpPr>
          <a:xfrm>
            <a:off x="8538516" y="1599792"/>
            <a:ext cx="3209109" cy="1077218"/>
            <a:chOff x="8696533" y="1121926"/>
            <a:chExt cx="2923076" cy="1087724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75DAD25-7260-42D6-BA1C-5A594C1B1FC8}"/>
                </a:ext>
              </a:extLst>
            </p:cNvPr>
            <p:cNvSpPr txBox="1"/>
            <p:nvPr/>
          </p:nvSpPr>
          <p:spPr>
            <a:xfrm>
              <a:off x="8696533" y="1121926"/>
              <a:ext cx="29230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2800" b="1" dirty="0">
                  <a:solidFill>
                    <a:srgbClr val="C0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14</a:t>
              </a:r>
              <a:r>
                <a:rPr lang="pt-BR" sz="2800" b="1" dirty="0">
                  <a:solidFill>
                    <a:srgbClr val="FF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 </a:t>
              </a:r>
              <a:r>
                <a:rPr lang="pt-BR" b="1" dirty="0">
                  <a:highlight>
                    <a:srgbClr val="FFFFFF"/>
                  </a:highlight>
                  <a:latin typeface="Montserrat" panose="00000500000000000000" pitchFamily="2" charset="0"/>
                  <a:ea typeface="Microsoft YaHei Light" panose="020B0502040204020203" pitchFamily="34" charset="-122"/>
                </a:rPr>
                <a:t>travessias </a:t>
              </a:r>
              <a:r>
                <a:rPr lang="pt-BR" dirty="0">
                  <a:highlight>
                    <a:srgbClr val="FFFFFF"/>
                  </a:highlight>
                  <a:latin typeface="Montserrat" panose="00000500000000000000" pitchFamily="2" charset="0"/>
                  <a:ea typeface="Microsoft YaHei Light" panose="020B0502040204020203" pitchFamily="34" charset="-122"/>
                </a:rPr>
                <a:t>em 5 regiões de operação do Estado de São Paulo</a:t>
              </a:r>
              <a:endParaRPr lang="pt-BR" sz="2000" dirty="0">
                <a:highlight>
                  <a:srgbClr val="FFFFFF"/>
                </a:highlight>
                <a:latin typeface="Montserrat" panose="00000500000000000000" pitchFamily="2" charset="0"/>
                <a:ea typeface="Microsoft YaHei Light" panose="020B0502040204020203" pitchFamily="34" charset="-122"/>
              </a:endParaRP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85B66A05-CC37-4D05-8AEE-94228582EF1E}"/>
                </a:ext>
              </a:extLst>
            </p:cNvPr>
            <p:cNvSpPr/>
            <p:nvPr/>
          </p:nvSpPr>
          <p:spPr>
            <a:xfrm>
              <a:off x="8696533" y="1121926"/>
              <a:ext cx="2923076" cy="108772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4C0A8B6-B2CB-367C-3F13-F277C895316E}"/>
              </a:ext>
            </a:extLst>
          </p:cNvPr>
          <p:cNvGrpSpPr/>
          <p:nvPr/>
        </p:nvGrpSpPr>
        <p:grpSpPr>
          <a:xfrm>
            <a:off x="8352148" y="4927141"/>
            <a:ext cx="3394817" cy="864155"/>
            <a:chOff x="8696533" y="2477450"/>
            <a:chExt cx="3075476" cy="73866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BFC4535-A43E-72DA-04E0-6D0EF5D55BB9}"/>
                </a:ext>
              </a:extLst>
            </p:cNvPr>
            <p:cNvSpPr txBox="1"/>
            <p:nvPr/>
          </p:nvSpPr>
          <p:spPr>
            <a:xfrm>
              <a:off x="8696533" y="2477452"/>
              <a:ext cx="2923076" cy="631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2400" b="1">
                  <a:solidFill>
                    <a:srgbClr val="C0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35</a:t>
              </a:r>
              <a:r>
                <a:rPr lang="pt-BR">
                  <a:solidFill>
                    <a:srgbClr val="FF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 </a:t>
              </a:r>
              <a:r>
                <a:rPr lang="pt-BR" b="1">
                  <a:highlight>
                    <a:srgbClr val="FFFFFF"/>
                  </a:highlight>
                  <a:latin typeface="Montserrat" panose="00000500000000000000" pitchFamily="2" charset="0"/>
                </a:rPr>
                <a:t>embarcações*</a:t>
              </a:r>
              <a:r>
                <a:rPr lang="pt-BR">
                  <a:highlight>
                    <a:srgbClr val="FFFFFF"/>
                  </a:highlight>
                  <a:latin typeface="Montserrat" panose="00000500000000000000" pitchFamily="2" charset="0"/>
                </a:rPr>
                <a:t> e </a:t>
              </a:r>
              <a:r>
                <a:rPr lang="pt-BR" sz="2400" b="1">
                  <a:solidFill>
                    <a:srgbClr val="C0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15</a:t>
              </a:r>
              <a:r>
                <a:rPr lang="pt-BR" sz="2400" b="1">
                  <a:solidFill>
                    <a:srgbClr val="FF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 </a:t>
              </a:r>
              <a:r>
                <a:rPr lang="pt-BR" b="1">
                  <a:highlight>
                    <a:srgbClr val="FFFFFF"/>
                  </a:highlight>
                  <a:latin typeface="Montserrat" panose="00000500000000000000" pitchFamily="2" charset="0"/>
                </a:rPr>
                <a:t>flutuantes</a:t>
              </a: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B325D153-D54F-7468-C8E4-852748E4AA79}"/>
                </a:ext>
              </a:extLst>
            </p:cNvPr>
            <p:cNvSpPr/>
            <p:nvPr/>
          </p:nvSpPr>
          <p:spPr>
            <a:xfrm>
              <a:off x="8848933" y="2477450"/>
              <a:ext cx="2923076" cy="738665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FB4B847-4CEC-BC04-C190-9D91CA6EC6E9}"/>
              </a:ext>
            </a:extLst>
          </p:cNvPr>
          <p:cNvGrpSpPr/>
          <p:nvPr/>
        </p:nvGrpSpPr>
        <p:grpSpPr>
          <a:xfrm>
            <a:off x="7868476" y="3233447"/>
            <a:ext cx="3879149" cy="1122626"/>
            <a:chOff x="7740459" y="3491662"/>
            <a:chExt cx="3879149" cy="1122626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73D22D0-313E-034E-1AB5-0EF964C0CD90}"/>
                </a:ext>
              </a:extLst>
            </p:cNvPr>
            <p:cNvSpPr txBox="1"/>
            <p:nvPr/>
          </p:nvSpPr>
          <p:spPr>
            <a:xfrm>
              <a:off x="7740459" y="3506292"/>
              <a:ext cx="387848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pt-BR" b="1">
                  <a:highlight>
                    <a:srgbClr val="FFFFFF"/>
                  </a:highlight>
                  <a:latin typeface="Montserrat" panose="00000500000000000000" pitchFamily="2" charset="0"/>
                </a:rPr>
                <a:t>Infraestrutura de suporte</a:t>
              </a:r>
            </a:p>
            <a:p>
              <a:pPr lvl="1" algn="ctr"/>
              <a:r>
                <a:rPr lang="pt-BR" sz="2400" b="1">
                  <a:solidFill>
                    <a:srgbClr val="C0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25</a:t>
              </a:r>
              <a:r>
                <a:rPr lang="pt-BR" sz="2400" b="1">
                  <a:solidFill>
                    <a:srgbClr val="FF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 </a:t>
              </a:r>
              <a:r>
                <a:rPr lang="pt-BR">
                  <a:highlight>
                    <a:srgbClr val="FFFFFF"/>
                  </a:highlight>
                  <a:latin typeface="Montserrat" panose="00000500000000000000" pitchFamily="2" charset="0"/>
                </a:rPr>
                <a:t>terminais</a:t>
              </a:r>
            </a:p>
            <a:p>
              <a:pPr lvl="1" algn="ctr"/>
              <a:r>
                <a:rPr lang="pt-BR" sz="2400" b="1">
                  <a:solidFill>
                    <a:srgbClr val="C00000"/>
                  </a:solidFill>
                  <a:highlight>
                    <a:srgbClr val="FFFFFF"/>
                  </a:highlight>
                  <a:latin typeface="Montserrat" panose="00000500000000000000" pitchFamily="2" charset="0"/>
                </a:rPr>
                <a:t>5 </a:t>
              </a:r>
              <a:r>
                <a:rPr lang="pt-BR">
                  <a:highlight>
                    <a:srgbClr val="FFFFFF"/>
                  </a:highlight>
                  <a:latin typeface="Montserrat" panose="00000500000000000000" pitchFamily="2" charset="0"/>
                </a:rPr>
                <a:t>estaleiros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1EB0681-969B-55A3-824E-23F05F6D2BBA}"/>
                </a:ext>
              </a:extLst>
            </p:cNvPr>
            <p:cNvSpPr/>
            <p:nvPr/>
          </p:nvSpPr>
          <p:spPr>
            <a:xfrm>
              <a:off x="8419441" y="3491662"/>
              <a:ext cx="3200167" cy="1077218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9C61C46A-7201-2B96-F814-D19EB50A9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185" y="5419362"/>
            <a:ext cx="877621" cy="592651"/>
          </a:xfrm>
          <a:prstGeom prst="rect">
            <a:avLst/>
          </a:prstGeom>
        </p:spPr>
      </p:pic>
      <p:pic>
        <p:nvPicPr>
          <p:cNvPr id="21" name="Imagem 20" descr="Forma, Círculo&#10;&#10;Descrição gerada automaticamente">
            <a:extLst>
              <a:ext uri="{FF2B5EF4-FFF2-40B4-BE49-F238E27FC236}">
                <a16:creationId xmlns:a16="http://schemas.microsoft.com/office/drawing/2014/main" id="{7AE6C691-0BA9-ADEA-7C74-2D8554E4A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956" y="1318223"/>
            <a:ext cx="752908" cy="711080"/>
          </a:xfrm>
          <a:prstGeom prst="rect">
            <a:avLst/>
          </a:prstGeom>
        </p:spPr>
      </p:pic>
      <p:pic>
        <p:nvPicPr>
          <p:cNvPr id="23" name="Imagem 22" descr="Diagrama&#10;&#10;Descrição gerada automaticamente">
            <a:extLst>
              <a:ext uri="{FF2B5EF4-FFF2-40B4-BE49-F238E27FC236}">
                <a16:creationId xmlns:a16="http://schemas.microsoft.com/office/drawing/2014/main" id="{89E8D071-A04C-1237-9FD9-1B998360D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366" y="3826605"/>
            <a:ext cx="638264" cy="724001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D382B8E-7540-6C74-75C9-040B2FFAF895}"/>
              </a:ext>
            </a:extLst>
          </p:cNvPr>
          <p:cNvGrpSpPr/>
          <p:nvPr/>
        </p:nvGrpSpPr>
        <p:grpSpPr>
          <a:xfrm>
            <a:off x="5302692" y="3813763"/>
            <a:ext cx="3651003" cy="536592"/>
            <a:chOff x="5813861" y="314713"/>
            <a:chExt cx="3651003" cy="536592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37040CD-26C7-0DCD-41A3-5BBFCEF32F03}"/>
                </a:ext>
              </a:extLst>
            </p:cNvPr>
            <p:cNvSpPr txBox="1"/>
            <p:nvPr/>
          </p:nvSpPr>
          <p:spPr>
            <a:xfrm>
              <a:off x="5813861" y="314713"/>
              <a:ext cx="1536192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Litoral Norte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6EA4674-EA12-D9D0-2FE2-C9919C781E6C}"/>
                </a:ext>
              </a:extLst>
            </p:cNvPr>
            <p:cNvGrpSpPr/>
            <p:nvPr/>
          </p:nvGrpSpPr>
          <p:grpSpPr>
            <a:xfrm>
              <a:off x="5931012" y="594518"/>
              <a:ext cx="572425" cy="250173"/>
              <a:chOff x="8487531" y="1081140"/>
              <a:chExt cx="572425" cy="250173"/>
            </a:xfrm>
            <a:effectLst/>
          </p:grpSpPr>
          <p:sp>
            <p:nvSpPr>
              <p:cNvPr id="176" name="Oval 5">
                <a:extLst>
                  <a:ext uri="{FF2B5EF4-FFF2-40B4-BE49-F238E27FC236}">
                    <a16:creationId xmlns:a16="http://schemas.microsoft.com/office/drawing/2014/main" id="{FEA804A2-4604-5F0D-7DFD-2A6C990BC64B}"/>
                  </a:ext>
                </a:extLst>
              </p:cNvPr>
              <p:cNvSpPr/>
              <p:nvPr/>
            </p:nvSpPr>
            <p:spPr>
              <a:xfrm>
                <a:off x="8783870" y="1081140"/>
                <a:ext cx="276086" cy="25017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27FB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5">
                <a:extLst>
                  <a:ext uri="{FF2B5EF4-FFF2-40B4-BE49-F238E27FC236}">
                    <a16:creationId xmlns:a16="http://schemas.microsoft.com/office/drawing/2014/main" id="{B9999FAE-0275-B0BF-6512-76D042107EF6}"/>
                  </a:ext>
                </a:extLst>
              </p:cNvPr>
              <p:cNvSpPr/>
              <p:nvPr/>
            </p:nvSpPr>
            <p:spPr>
              <a:xfrm>
                <a:off x="8487531" y="1081140"/>
                <a:ext cx="276086" cy="250173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27FB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8" name="Picture 17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5E70F55-E3C3-306E-EB47-944F2B110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8526172" y="1107999"/>
                <a:ext cx="214817" cy="210428"/>
              </a:xfrm>
              <a:prstGeom prst="rect">
                <a:avLst/>
              </a:prstGeom>
            </p:spPr>
          </p:pic>
          <p:pic>
            <p:nvPicPr>
              <p:cNvPr id="179" name="Picture 4" descr="Car Icons - Free SVG &amp; PNG Car Images - Noun Project">
                <a:extLst>
                  <a:ext uri="{FF2B5EF4-FFF2-40B4-BE49-F238E27FC236}">
                    <a16:creationId xmlns:a16="http://schemas.microsoft.com/office/drawing/2014/main" id="{FD0B5100-4120-55A4-41FD-FE445E267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9913" y="1134226"/>
                <a:ext cx="144000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CEAA50C-A494-73D3-06EC-1A1DE743934B}"/>
                </a:ext>
              </a:extLst>
            </p:cNvPr>
            <p:cNvSpPr txBox="1"/>
            <p:nvPr/>
          </p:nvSpPr>
          <p:spPr>
            <a:xfrm>
              <a:off x="6583193" y="575845"/>
              <a:ext cx="2881671" cy="27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São Sebastião - Ilha Bela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A410C453-6264-E9C4-4197-1CBC9E67509C}"/>
              </a:ext>
            </a:extLst>
          </p:cNvPr>
          <p:cNvGrpSpPr/>
          <p:nvPr/>
        </p:nvGrpSpPr>
        <p:grpSpPr>
          <a:xfrm>
            <a:off x="4785188" y="4625752"/>
            <a:ext cx="3651003" cy="1194861"/>
            <a:chOff x="5813861" y="1075157"/>
            <a:chExt cx="3651003" cy="1194861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50D0F5DB-CAAC-2AE4-5BDA-79B7893CC4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2001" y="1352841"/>
              <a:ext cx="270447" cy="250173"/>
              <a:chOff x="7302608" y="2059051"/>
              <a:chExt cx="354968" cy="328359"/>
            </a:xfrm>
            <a:effectLst/>
          </p:grpSpPr>
          <p:sp>
            <p:nvSpPr>
              <p:cNvPr id="194" name="Oval 5">
                <a:extLst>
                  <a:ext uri="{FF2B5EF4-FFF2-40B4-BE49-F238E27FC236}">
                    <a16:creationId xmlns:a16="http://schemas.microsoft.com/office/drawing/2014/main" id="{BEFEAC04-0BF8-68B6-D05F-38A4738710E2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5" name="Picture 19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2811EF1-C64D-E7C5-4590-C927189C1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  <a:effectLst/>
            </p:spPr>
          </p:pic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880131E-5826-4C0F-77EA-A4F1F66BD0B7}"/>
                </a:ext>
              </a:extLst>
            </p:cNvPr>
            <p:cNvSpPr txBox="1"/>
            <p:nvPr/>
          </p:nvSpPr>
          <p:spPr>
            <a:xfrm>
              <a:off x="5813861" y="1075157"/>
              <a:ext cx="1593868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Litoral Centro</a:t>
              </a: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DB5AC83-8B0D-E2FE-5868-C51BF23D3A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1664375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190" name="Oval 5">
                <a:extLst>
                  <a:ext uri="{FF2B5EF4-FFF2-40B4-BE49-F238E27FC236}">
                    <a16:creationId xmlns:a16="http://schemas.microsoft.com/office/drawing/2014/main" id="{B7575F27-C037-DFED-CE20-C13204211C67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5">
                <a:extLst>
                  <a:ext uri="{FF2B5EF4-FFF2-40B4-BE49-F238E27FC236}">
                    <a16:creationId xmlns:a16="http://schemas.microsoft.com/office/drawing/2014/main" id="{9CDA8E8E-5544-8622-6B6F-59C4AE52D940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2" name="Picture 191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5DB3930C-340B-537C-5CA1-5AD4312EA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42099544-5397-BD34-03D4-9B017E748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D408BB0B-6F2A-F015-8DB9-80272A67ED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1975909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186" name="Oval 5">
                <a:extLst>
                  <a:ext uri="{FF2B5EF4-FFF2-40B4-BE49-F238E27FC236}">
                    <a16:creationId xmlns:a16="http://schemas.microsoft.com/office/drawing/2014/main" id="{AA268E63-DFCC-2976-029F-CB0FE2816989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5">
                <a:extLst>
                  <a:ext uri="{FF2B5EF4-FFF2-40B4-BE49-F238E27FC236}">
                    <a16:creationId xmlns:a16="http://schemas.microsoft.com/office/drawing/2014/main" id="{AC0F6B3C-FD70-9D97-996C-E50B11F7BBAE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FF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8" name="Picture 18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E35CB38-BD1E-8CDE-B0CC-53AEA164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C2B8AFD5-E182-31D5-B21D-002D2CA61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478C938A-D502-FB14-D100-BE4248FE9252}"/>
                </a:ext>
              </a:extLst>
            </p:cNvPr>
            <p:cNvSpPr txBox="1"/>
            <p:nvPr/>
          </p:nvSpPr>
          <p:spPr>
            <a:xfrm>
              <a:off x="6583193" y="1348227"/>
              <a:ext cx="2881671" cy="921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Santos - Vicente de Carvalho</a:t>
              </a:r>
            </a:p>
            <a:p>
              <a:pPr>
                <a:lnSpc>
                  <a:spcPct val="120000"/>
                </a:lnSpc>
              </a:pPr>
              <a:endParaRPr lang="pt-BR" sz="700" b="1">
                <a:solidFill>
                  <a:schemeClr val="bg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Santos - Guarujá</a:t>
              </a:r>
              <a:b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endParaRPr lang="pt-BR" sz="700" b="1"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Bertioga - Guarujá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13F864E-97C3-EFB2-4391-9EDA2387CFF9}"/>
              </a:ext>
            </a:extLst>
          </p:cNvPr>
          <p:cNvGrpSpPr/>
          <p:nvPr/>
        </p:nvGrpSpPr>
        <p:grpSpPr>
          <a:xfrm>
            <a:off x="1887257" y="4933317"/>
            <a:ext cx="3651003" cy="1495712"/>
            <a:chOff x="5813861" y="2346335"/>
            <a:chExt cx="3651003" cy="1495712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30C4249B-BE0E-3648-E819-CEEF39F280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3547733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13" name="Oval 5">
                <a:extLst>
                  <a:ext uri="{FF2B5EF4-FFF2-40B4-BE49-F238E27FC236}">
                    <a16:creationId xmlns:a16="http://schemas.microsoft.com/office/drawing/2014/main" id="{0C454D39-A8A3-3EB0-EEC3-FD1F26BAD065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74874508-26D2-C3A7-2D9E-DD4CD22F2583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5" name="Picture 2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C32F37-105E-87A3-C86C-9B5C62F56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E127C4B-7A26-D679-4BF1-94BC791D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BD9CA557-96D5-C22A-BB21-E975C6ADA436}"/>
                </a:ext>
              </a:extLst>
            </p:cNvPr>
            <p:cNvSpPr txBox="1"/>
            <p:nvPr/>
          </p:nvSpPr>
          <p:spPr>
            <a:xfrm>
              <a:off x="5813861" y="2346335"/>
              <a:ext cx="1399800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Litoral Sul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7CC6B69-D2B3-F9FC-A67C-946D440645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2942233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09" name="Oval 5">
                <a:extLst>
                  <a:ext uri="{FF2B5EF4-FFF2-40B4-BE49-F238E27FC236}">
                    <a16:creationId xmlns:a16="http://schemas.microsoft.com/office/drawing/2014/main" id="{C6657698-071F-8204-44FA-E01B1D39C7F7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5">
                <a:extLst>
                  <a:ext uri="{FF2B5EF4-FFF2-40B4-BE49-F238E27FC236}">
                    <a16:creationId xmlns:a16="http://schemas.microsoft.com/office/drawing/2014/main" id="{497065B4-D6E2-5DCA-5641-FD094FB4CB93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1" name="Picture 21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7C9D479D-F9D2-B8BC-03FC-259D0E42F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12" name="Picture 211">
                <a:extLst>
                  <a:ext uri="{FF2B5EF4-FFF2-40B4-BE49-F238E27FC236}">
                    <a16:creationId xmlns:a16="http://schemas.microsoft.com/office/drawing/2014/main" id="{3F3399E2-F462-E3BA-328B-5BDE6D05A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C4B4FDD-EAB1-B661-C827-7299D92FF9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2630699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05" name="Oval 5">
                <a:extLst>
                  <a:ext uri="{FF2B5EF4-FFF2-40B4-BE49-F238E27FC236}">
                    <a16:creationId xmlns:a16="http://schemas.microsoft.com/office/drawing/2014/main" id="{ED77E99D-4486-D21D-5C0D-E3451CA1E27A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5">
                <a:extLst>
                  <a:ext uri="{FF2B5EF4-FFF2-40B4-BE49-F238E27FC236}">
                    <a16:creationId xmlns:a16="http://schemas.microsoft.com/office/drawing/2014/main" id="{27C0350A-037C-DAD1-692E-0366919A21F6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7" name="Picture 20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D6A03E0-1BB9-7FDE-654E-E39C1211B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1631AEF4-2F6B-9F58-0EDA-A2463A702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D8D169A-EBCB-7FB2-8D35-FFFBBECB56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2001" y="3253426"/>
              <a:ext cx="270447" cy="250173"/>
              <a:chOff x="7302608" y="2059051"/>
              <a:chExt cx="354968" cy="328359"/>
            </a:xfrm>
            <a:effectLst/>
          </p:grpSpPr>
          <p:sp>
            <p:nvSpPr>
              <p:cNvPr id="203" name="Oval 5">
                <a:extLst>
                  <a:ext uri="{FF2B5EF4-FFF2-40B4-BE49-F238E27FC236}">
                    <a16:creationId xmlns:a16="http://schemas.microsoft.com/office/drawing/2014/main" id="{937E1614-FA92-3DC0-4DEE-D0485EF2DE48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4" name="Picture 203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0142A8F-23EE-CAC3-5A97-8D21F4B6C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  <a:effectLst/>
            </p:spPr>
          </p:pic>
        </p:grp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E6CBE8CC-A72E-E4B3-1695-9030EADB314C}"/>
                </a:ext>
              </a:extLst>
            </p:cNvPr>
            <p:cNvSpPr txBox="1"/>
            <p:nvPr/>
          </p:nvSpPr>
          <p:spPr>
            <a:xfrm>
              <a:off x="6583193" y="2597091"/>
              <a:ext cx="2881671" cy="1244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Cananéia – Continente</a:t>
              </a:r>
              <a:b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endParaRPr lang="pt-BR" sz="700" b="1"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Cananéia - Ilha Comprida</a:t>
              </a:r>
              <a:b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endParaRPr lang="pt-BR" sz="700" b="1"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Cananéia - Ariri</a:t>
              </a:r>
              <a:b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endParaRPr lang="pt-BR" sz="700" b="1">
                <a:solidFill>
                  <a:schemeClr val="bg1"/>
                </a:solidFill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pt-BR" sz="1050" b="1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Iguape - Juréia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3479BAA-621B-4C71-28FF-5856DB035108}"/>
              </a:ext>
            </a:extLst>
          </p:cNvPr>
          <p:cNvGrpSpPr/>
          <p:nvPr/>
        </p:nvGrpSpPr>
        <p:grpSpPr>
          <a:xfrm>
            <a:off x="382676" y="2223296"/>
            <a:ext cx="2987288" cy="1528817"/>
            <a:chOff x="5813861" y="3929177"/>
            <a:chExt cx="2987288" cy="1528817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7266292-9CFF-B8B9-5CFC-2E80815BEF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4209468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31" name="Oval 5">
                <a:extLst>
                  <a:ext uri="{FF2B5EF4-FFF2-40B4-BE49-F238E27FC236}">
                    <a16:creationId xmlns:a16="http://schemas.microsoft.com/office/drawing/2014/main" id="{850A488B-C3AE-6778-E75F-946AFDE38A74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5">
                <a:extLst>
                  <a:ext uri="{FF2B5EF4-FFF2-40B4-BE49-F238E27FC236}">
                    <a16:creationId xmlns:a16="http://schemas.microsoft.com/office/drawing/2014/main" id="{11A025E2-0801-2F79-BC6A-56E594E420ED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3" name="Picture 23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607EB37-E785-F917-1230-EDF0F066B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EABA014B-6136-9419-1181-03FE34756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FB57DD4-8E2A-22C0-A25C-0DE221CD2773}"/>
                </a:ext>
              </a:extLst>
            </p:cNvPr>
            <p:cNvSpPr txBox="1"/>
            <p:nvPr/>
          </p:nvSpPr>
          <p:spPr>
            <a:xfrm>
              <a:off x="5813861" y="3929177"/>
              <a:ext cx="900000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RMSP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694E95F9-8BA1-E581-F7EB-9FB0F93507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4521002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27" name="Oval 5">
                <a:extLst>
                  <a:ext uri="{FF2B5EF4-FFF2-40B4-BE49-F238E27FC236}">
                    <a16:creationId xmlns:a16="http://schemas.microsoft.com/office/drawing/2014/main" id="{EE6AE3FA-7B5C-8E40-D9A7-A8D46205E4D9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5">
                <a:extLst>
                  <a:ext uri="{FF2B5EF4-FFF2-40B4-BE49-F238E27FC236}">
                    <a16:creationId xmlns:a16="http://schemas.microsoft.com/office/drawing/2014/main" id="{F96C4900-A6D2-A733-AD38-D5A949171ADE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9" name="Picture 2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DC292A7-A941-0A80-5910-8CF8D3B46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2E525FD6-6A58-BF56-2088-7FE74AF5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93F4C697-7405-43A4-7AEB-42EBDACD8C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4832536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23" name="Oval 5">
                <a:extLst>
                  <a:ext uri="{FF2B5EF4-FFF2-40B4-BE49-F238E27FC236}">
                    <a16:creationId xmlns:a16="http://schemas.microsoft.com/office/drawing/2014/main" id="{9BE7A6D2-0B4F-574E-D2EB-88CBEB85DB28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5">
                <a:extLst>
                  <a:ext uri="{FF2B5EF4-FFF2-40B4-BE49-F238E27FC236}">
                    <a16:creationId xmlns:a16="http://schemas.microsoft.com/office/drawing/2014/main" id="{EC7CD929-449F-EFBA-1FA4-F62AE662F47D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5" name="Picture 22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AE0D798-4EE7-B8A9-6629-B07A0A71D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  <a:effectLst/>
            </p:spPr>
          </p:pic>
          <p:pic>
            <p:nvPicPr>
              <p:cNvPr id="226" name="Picture 225">
                <a:extLst>
                  <a:ext uri="{FF2B5EF4-FFF2-40B4-BE49-F238E27FC236}">
                    <a16:creationId xmlns:a16="http://schemas.microsoft.com/office/drawing/2014/main" id="{8A660875-7C10-C6F4-C689-C561CC39D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530AD602-9EFE-2E9C-606C-36D30E50DE78}"/>
                </a:ext>
              </a:extLst>
            </p:cNvPr>
            <p:cNvSpPr txBox="1"/>
            <p:nvPr/>
          </p:nvSpPr>
          <p:spPr>
            <a:xfrm>
              <a:off x="6477576" y="4196110"/>
              <a:ext cx="2323573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Bororé - Grajaú</a:t>
              </a:r>
              <a:b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70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São Paulo-São Paulo</a:t>
              </a:r>
              <a:br>
                <a:rPr lang="pt-BR" sz="90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endParaRPr lang="pt-BR" sz="300" b="1" dirty="0">
                <a:solidFill>
                  <a:schemeClr val="bg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  <a:p>
              <a:r>
                <a:rPr lang="pt-BR" sz="1050" b="1" dirty="0" err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Taquecetuba</a:t>
              </a:r>
              <a: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 - Bororé</a:t>
              </a:r>
              <a:b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70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São Paulo - São Bernardo do Campo</a:t>
              </a:r>
            </a:p>
            <a:p>
              <a:br>
                <a:rPr lang="pt-BR" sz="30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João Basso – Riacho Grande</a:t>
              </a:r>
              <a:br>
                <a:rPr lang="pt-BR" sz="105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700" b="1" dirty="0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São Bernardo do Campo - São Bernardo do Campo</a:t>
              </a: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3586106-3902-52EA-CB63-063368300A0A}"/>
              </a:ext>
            </a:extLst>
          </p:cNvPr>
          <p:cNvGrpSpPr/>
          <p:nvPr/>
        </p:nvGrpSpPr>
        <p:grpSpPr>
          <a:xfrm>
            <a:off x="5260658" y="1183515"/>
            <a:ext cx="3651003" cy="1219704"/>
            <a:chOff x="5813861" y="5122652"/>
            <a:chExt cx="3651003" cy="1219704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4EB341F-93D2-ADF0-4578-B781579F57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5971208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49" name="Oval 5">
                <a:extLst>
                  <a:ext uri="{FF2B5EF4-FFF2-40B4-BE49-F238E27FC236}">
                    <a16:creationId xmlns:a16="http://schemas.microsoft.com/office/drawing/2014/main" id="{9CB2519F-EA64-28DB-6472-0C9409893507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5">
                <a:extLst>
                  <a:ext uri="{FF2B5EF4-FFF2-40B4-BE49-F238E27FC236}">
                    <a16:creationId xmlns:a16="http://schemas.microsoft.com/office/drawing/2014/main" id="{6E97DD6B-1CDA-00F9-A216-EED80851A85A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1" name="Picture 25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7689F55-0063-322E-3A97-3B1F9C946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  <a:effectLst/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AC493758-5D59-6B01-B4F6-AD50B352E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CC11643B-447B-87F0-2C71-818EF6C931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5699915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45" name="Oval 5">
                <a:extLst>
                  <a:ext uri="{FF2B5EF4-FFF2-40B4-BE49-F238E27FC236}">
                    <a16:creationId xmlns:a16="http://schemas.microsoft.com/office/drawing/2014/main" id="{48A8DF8E-6C7A-CF35-A6B7-1391C5F94785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5">
                <a:extLst>
                  <a:ext uri="{FF2B5EF4-FFF2-40B4-BE49-F238E27FC236}">
                    <a16:creationId xmlns:a16="http://schemas.microsoft.com/office/drawing/2014/main" id="{56F82842-C856-6EA7-8AF2-CA3867BD8E5D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7" name="Picture 24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141D18F4-3B70-79CD-9BA3-4795A2B28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93DA31CA-F696-5672-8302-7CCA68ED6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516CF63A-E061-E526-6783-722E484BAA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6859" y="5397907"/>
              <a:ext cx="560731" cy="250173"/>
              <a:chOff x="7302608" y="2059051"/>
              <a:chExt cx="735975" cy="328359"/>
            </a:xfrm>
            <a:effectLst/>
          </p:grpSpPr>
          <p:sp>
            <p:nvSpPr>
              <p:cNvPr id="241" name="Oval 5">
                <a:extLst>
                  <a:ext uri="{FF2B5EF4-FFF2-40B4-BE49-F238E27FC236}">
                    <a16:creationId xmlns:a16="http://schemas.microsoft.com/office/drawing/2014/main" id="{3AB0DD2E-22E4-85AD-DF28-4431EA71D444}"/>
                  </a:ext>
                </a:extLst>
              </p:cNvPr>
              <p:cNvSpPr/>
              <p:nvPr/>
            </p:nvSpPr>
            <p:spPr>
              <a:xfrm>
                <a:off x="7683614" y="2059051"/>
                <a:ext cx="354969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5">
                <a:extLst>
                  <a:ext uri="{FF2B5EF4-FFF2-40B4-BE49-F238E27FC236}">
                    <a16:creationId xmlns:a16="http://schemas.microsoft.com/office/drawing/2014/main" id="{A29F3492-F911-0FE5-E09E-3C136952F427}"/>
                  </a:ext>
                </a:extLst>
              </p:cNvPr>
              <p:cNvSpPr/>
              <p:nvPr/>
            </p:nvSpPr>
            <p:spPr>
              <a:xfrm>
                <a:off x="7302608" y="2059051"/>
                <a:ext cx="354968" cy="32835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3" name="Picture 24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3D3DF8B-50DC-F002-D377-89AAF1FCE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</a:blip>
              <a:stretch>
                <a:fillRect/>
              </a:stretch>
            </p:blipFill>
            <p:spPr>
              <a:xfrm>
                <a:off x="7352289" y="2094304"/>
                <a:ext cx="276193" cy="276193"/>
              </a:xfrm>
              <a:prstGeom prst="rect">
                <a:avLst/>
              </a:prstGeom>
            </p:spPr>
          </p:pic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E78E8855-3756-5363-121A-8CF32B8C0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</a:blip>
              <a:srcRect/>
              <a:stretch/>
            </p:blipFill>
            <p:spPr>
              <a:xfrm>
                <a:off x="7766596" y="2128728"/>
                <a:ext cx="189004" cy="189004"/>
              </a:xfrm>
              <a:prstGeom prst="rect">
                <a:avLst/>
              </a:prstGeom>
            </p:spPr>
          </p:pic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9ECEDDD2-087D-F809-486C-615C5BE1739A}"/>
                </a:ext>
              </a:extLst>
            </p:cNvPr>
            <p:cNvSpPr txBox="1"/>
            <p:nvPr/>
          </p:nvSpPr>
          <p:spPr>
            <a:xfrm>
              <a:off x="6583193" y="5335414"/>
              <a:ext cx="2881671" cy="1006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5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Porto Paraitinga</a:t>
              </a:r>
            </a:p>
            <a:p>
              <a:r>
                <a:rPr lang="pt-BR" sz="70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Paraibuna – Paraibuna</a:t>
              </a:r>
            </a:p>
            <a:p>
              <a:br>
                <a:rPr lang="pt-BR" sz="30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105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Porto Varginha</a:t>
              </a:r>
              <a:br>
                <a:rPr lang="pt-BR" sz="105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70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Paraibuna – Natividade</a:t>
              </a:r>
            </a:p>
            <a:p>
              <a:br>
                <a:rPr lang="pt-BR" sz="30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</a:br>
              <a:r>
                <a:rPr lang="pt-BR" sz="105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Porto Natividade da Serra</a:t>
              </a:r>
            </a:p>
            <a:p>
              <a:pPr>
                <a:lnSpc>
                  <a:spcPct val="120000"/>
                </a:lnSpc>
              </a:pPr>
              <a:r>
                <a:rPr lang="pt-BR" sz="700" b="1">
                  <a:solidFill>
                    <a:schemeClr val="bg1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Natividade - Centro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D8DD8E89-E784-745A-8A58-72D04983E630}"/>
                </a:ext>
              </a:extLst>
            </p:cNvPr>
            <p:cNvSpPr txBox="1"/>
            <p:nvPr/>
          </p:nvSpPr>
          <p:spPr>
            <a:xfrm>
              <a:off x="5813861" y="5122652"/>
              <a:ext cx="1399800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Paraibuna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2F7C633-7F86-A13A-F789-227B539A21D4}"/>
              </a:ext>
            </a:extLst>
          </p:cNvPr>
          <p:cNvSpPr/>
          <p:nvPr/>
        </p:nvSpPr>
        <p:spPr>
          <a:xfrm>
            <a:off x="9839051" y="6264592"/>
            <a:ext cx="2257930" cy="19901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*Apenas embarcações do DH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F43D2C-A369-CC91-315A-BA94243D5D16}"/>
              </a:ext>
            </a:extLst>
          </p:cNvPr>
          <p:cNvSpPr txBox="1"/>
          <p:nvPr/>
        </p:nvSpPr>
        <p:spPr>
          <a:xfrm>
            <a:off x="10270840" y="6489780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013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396E3-5200-04DF-686C-BD011A7C8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03829A5-002A-38B1-6B69-E359D2A507F2}"/>
              </a:ext>
            </a:extLst>
          </p:cNvPr>
          <p:cNvGrpSpPr/>
          <p:nvPr/>
        </p:nvGrpSpPr>
        <p:grpSpPr>
          <a:xfrm>
            <a:off x="378808" y="1175484"/>
            <a:ext cx="7260242" cy="5040081"/>
            <a:chOff x="335051" y="1123950"/>
            <a:chExt cx="7260242" cy="5040081"/>
          </a:xfrm>
        </p:grpSpPr>
        <p:pic>
          <p:nvPicPr>
            <p:cNvPr id="35" name="Picture 34" descr="A map of land with water and land&#10;&#10;Description automatically generated">
              <a:extLst>
                <a:ext uri="{FF2B5EF4-FFF2-40B4-BE49-F238E27FC236}">
                  <a16:creationId xmlns:a16="http://schemas.microsoft.com/office/drawing/2014/main" id="{30D0E03C-5910-15D7-4C8B-C67E9A15A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53" t="5407" r="5935" b="7703"/>
            <a:stretch/>
          </p:blipFill>
          <p:spPr>
            <a:xfrm>
              <a:off x="335051" y="1123950"/>
              <a:ext cx="7260242" cy="504008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D23321-20A4-C730-8A95-C80D8C2B5B77}"/>
                </a:ext>
              </a:extLst>
            </p:cNvPr>
            <p:cNvSpPr/>
            <p:nvPr/>
          </p:nvSpPr>
          <p:spPr>
            <a:xfrm>
              <a:off x="613259" y="4998107"/>
              <a:ext cx="860442" cy="1845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Cananéia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D60751-381D-011B-04C4-3285896D3142}"/>
                </a:ext>
              </a:extLst>
            </p:cNvPr>
            <p:cNvSpPr/>
            <p:nvPr/>
          </p:nvSpPr>
          <p:spPr>
            <a:xfrm>
              <a:off x="877980" y="4134970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Ilha Comprida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C4FD242-64A6-0D7D-BD83-FABA64D0E260}"/>
                </a:ext>
              </a:extLst>
            </p:cNvPr>
            <p:cNvSpPr/>
            <p:nvPr/>
          </p:nvSpPr>
          <p:spPr>
            <a:xfrm>
              <a:off x="2152974" y="4078492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Iguape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E662E46-0702-170E-9CAB-64C026C767FB}"/>
                </a:ext>
              </a:extLst>
            </p:cNvPr>
            <p:cNvCxnSpPr>
              <a:cxnSpLocks/>
            </p:cNvCxnSpPr>
            <p:nvPr/>
          </p:nvCxnSpPr>
          <p:spPr>
            <a:xfrm>
              <a:off x="1473701" y="4509357"/>
              <a:ext cx="478924" cy="3055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835440-48C8-51B2-05A7-3B1E236977B9}"/>
                </a:ext>
              </a:extLst>
            </p:cNvPr>
            <p:cNvSpPr/>
            <p:nvPr/>
          </p:nvSpPr>
          <p:spPr>
            <a:xfrm>
              <a:off x="2911233" y="1886397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Paulo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4976F94-9EE4-C8C3-C8D2-0794D41063A5}"/>
                </a:ext>
              </a:extLst>
            </p:cNvPr>
            <p:cNvSpPr/>
            <p:nvPr/>
          </p:nvSpPr>
          <p:spPr>
            <a:xfrm>
              <a:off x="3827427" y="1885331"/>
              <a:ext cx="1112013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Caetano do Sul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7A1EBDE-B769-95F2-AC50-0AAC622D0836}"/>
                </a:ext>
              </a:extLst>
            </p:cNvPr>
            <p:cNvCxnSpPr>
              <a:cxnSpLocks/>
            </p:cNvCxnSpPr>
            <p:nvPr/>
          </p:nvCxnSpPr>
          <p:spPr>
            <a:xfrm>
              <a:off x="3433597" y="2279948"/>
              <a:ext cx="147523" cy="65822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9445462-F31E-43D3-85F1-A2B59BEF89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6455" y="2279948"/>
              <a:ext cx="401291" cy="87202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91AB05E-9A75-F012-D50A-0E9514E76B92}"/>
                </a:ext>
              </a:extLst>
            </p:cNvPr>
            <p:cNvSpPr/>
            <p:nvPr/>
          </p:nvSpPr>
          <p:spPr>
            <a:xfrm>
              <a:off x="3566379" y="3522972"/>
              <a:ext cx="721441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Santos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8E5E337-77AC-630D-73C9-EA003B59FC91}"/>
                </a:ext>
              </a:extLst>
            </p:cNvPr>
            <p:cNvSpPr/>
            <p:nvPr/>
          </p:nvSpPr>
          <p:spPr>
            <a:xfrm>
              <a:off x="4860643" y="3316928"/>
              <a:ext cx="960006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São Sebastião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89810E-7085-8205-2077-F39E3BE2372A}"/>
                </a:ext>
              </a:extLst>
            </p:cNvPr>
            <p:cNvSpPr/>
            <p:nvPr/>
          </p:nvSpPr>
          <p:spPr>
            <a:xfrm>
              <a:off x="4070064" y="2884127"/>
              <a:ext cx="821160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Bertioga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523D3F7-849D-FD82-7191-49301CDB1803}"/>
                </a:ext>
              </a:extLst>
            </p:cNvPr>
            <p:cNvSpPr/>
            <p:nvPr/>
          </p:nvSpPr>
          <p:spPr>
            <a:xfrm>
              <a:off x="5828910" y="2683874"/>
              <a:ext cx="960005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Natividade da Serra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1F4B16-46CB-42C5-D535-15AD5B8206BE}"/>
                </a:ext>
              </a:extLst>
            </p:cNvPr>
            <p:cNvSpPr/>
            <p:nvPr/>
          </p:nvSpPr>
          <p:spPr>
            <a:xfrm>
              <a:off x="5667568" y="3240889"/>
              <a:ext cx="821160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Ilhabela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32A3921-9F25-3C12-97E2-536CDC46EC10}"/>
                </a:ext>
              </a:extLst>
            </p:cNvPr>
            <p:cNvSpPr/>
            <p:nvPr/>
          </p:nvSpPr>
          <p:spPr>
            <a:xfrm>
              <a:off x="4242680" y="2531450"/>
              <a:ext cx="929669" cy="3397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200" b="1">
                  <a:latin typeface="Arial" panose="020B0604020202020204" pitchFamily="34" charset="0"/>
                  <a:cs typeface="Arial" panose="020B0604020202020204" pitchFamily="34" charset="0"/>
                </a:rPr>
                <a:t>Paraibuna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D4BC20-9D03-F8D7-A682-0AF156D81C08}"/>
                </a:ext>
              </a:extLst>
            </p:cNvPr>
            <p:cNvCxnSpPr>
              <a:cxnSpLocks/>
            </p:cNvCxnSpPr>
            <p:nvPr/>
          </p:nvCxnSpPr>
          <p:spPr>
            <a:xfrm>
              <a:off x="5481163" y="2627589"/>
              <a:ext cx="414150" cy="2414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ECB139E-02B6-6402-0E43-8EF771147B66}"/>
              </a:ext>
            </a:extLst>
          </p:cNvPr>
          <p:cNvGrpSpPr/>
          <p:nvPr/>
        </p:nvGrpSpPr>
        <p:grpSpPr>
          <a:xfrm>
            <a:off x="574197" y="529714"/>
            <a:ext cx="11358260" cy="523220"/>
            <a:chOff x="718504" y="320920"/>
            <a:chExt cx="11358260" cy="523220"/>
          </a:xfrm>
        </p:grpSpPr>
        <p:sp>
          <p:nvSpPr>
            <p:cNvPr id="4" name="CaixaDeTexto 7">
              <a:extLst>
                <a:ext uri="{FF2B5EF4-FFF2-40B4-BE49-F238E27FC236}">
                  <a16:creationId xmlns:a16="http://schemas.microsoft.com/office/drawing/2014/main" id="{B76D81BF-4E83-8797-DC92-FA290904AD21}"/>
                </a:ext>
              </a:extLst>
            </p:cNvPr>
            <p:cNvSpPr txBox="1"/>
            <p:nvPr/>
          </p:nvSpPr>
          <p:spPr>
            <a:xfrm>
              <a:off x="718504" y="320920"/>
              <a:ext cx="964671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800" b="1" dirty="0">
                  <a:solidFill>
                    <a:srgbClr val="C00000"/>
                  </a:solidFill>
                  <a:latin typeface="Montserrat"/>
                  <a:ea typeface="Microsoft JhengHei"/>
                  <a:cs typeface="Poppins"/>
                </a:rPr>
                <a:t>Novo Sistema de Travessias </a:t>
              </a:r>
              <a:r>
                <a:rPr lang="pt-BR" sz="2400" b="1" dirty="0">
                  <a:latin typeface="Montserrat"/>
                  <a:ea typeface="Microsoft JhengHei"/>
                  <a:cs typeface="Poppins"/>
                </a:rPr>
                <a:t>– Embarcações</a:t>
              </a:r>
            </a:p>
          </p:txBody>
        </p:sp>
        <p:cxnSp>
          <p:nvCxnSpPr>
            <p:cNvPr id="5" name="Conector Reto 13">
              <a:extLst>
                <a:ext uri="{FF2B5EF4-FFF2-40B4-BE49-F238E27FC236}">
                  <a16:creationId xmlns:a16="http://schemas.microsoft.com/office/drawing/2014/main" id="{F9776DE0-5ED0-CA54-5F8A-B9CAD3D86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3016" y="605621"/>
              <a:ext cx="35237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9FF452-D583-101C-AD58-45E7CEFA61C9}"/>
              </a:ext>
            </a:extLst>
          </p:cNvPr>
          <p:cNvGrpSpPr/>
          <p:nvPr/>
        </p:nvGrpSpPr>
        <p:grpSpPr>
          <a:xfrm>
            <a:off x="1254881" y="2496459"/>
            <a:ext cx="1853241" cy="1183334"/>
            <a:chOff x="1483582" y="1583260"/>
            <a:chExt cx="1853241" cy="1183334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56D3E78-08B9-4E44-162E-E9D7A59C85B5}"/>
                </a:ext>
              </a:extLst>
            </p:cNvPr>
            <p:cNvSpPr/>
            <p:nvPr/>
          </p:nvSpPr>
          <p:spPr>
            <a:xfrm>
              <a:off x="1483583" y="1583260"/>
              <a:ext cx="1759838" cy="118333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24BA57A-C606-64FE-B36A-B9E7EA93D764}"/>
                </a:ext>
              </a:extLst>
            </p:cNvPr>
            <p:cNvSpPr txBox="1"/>
            <p:nvPr/>
          </p:nvSpPr>
          <p:spPr>
            <a:xfrm>
              <a:off x="1483582" y="1649450"/>
              <a:ext cx="900000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RMSP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0F724D8E-75DB-2E72-5A81-B59668F4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0653" y="2174517"/>
              <a:ext cx="918354" cy="499717"/>
            </a:xfrm>
            <a:prstGeom prst="rect">
              <a:avLst/>
            </a:prstGeom>
          </p:spPr>
        </p:pic>
        <p:pic>
          <p:nvPicPr>
            <p:cNvPr id="224" name="Picture 22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C18EA0F-81E7-FF30-E1AA-4B363891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519" b="22087"/>
            <a:stretch/>
          </p:blipFill>
          <p:spPr>
            <a:xfrm>
              <a:off x="2590462" y="2300006"/>
              <a:ext cx="601072" cy="338971"/>
            </a:xfrm>
            <a:prstGeom prst="rect">
              <a:avLst/>
            </a:prstGeom>
          </p:spPr>
        </p:pic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3A99C12-48F4-6EF8-1953-E8558BAAD4CA}"/>
                </a:ext>
              </a:extLst>
            </p:cNvPr>
            <p:cNvSpPr txBox="1"/>
            <p:nvPr/>
          </p:nvSpPr>
          <p:spPr>
            <a:xfrm>
              <a:off x="1540653" y="1887968"/>
              <a:ext cx="900000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05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Ferryboats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8706AA8-6C0A-2C1C-2A4C-13BCDE2D3B0D}"/>
                </a:ext>
              </a:extLst>
            </p:cNvPr>
            <p:cNvSpPr txBox="1"/>
            <p:nvPr/>
          </p:nvSpPr>
          <p:spPr>
            <a:xfrm>
              <a:off x="2516078" y="1887968"/>
              <a:ext cx="820745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00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Lanchas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94F64A-DB26-6AAA-0BAC-4F45D7655A9B}"/>
              </a:ext>
            </a:extLst>
          </p:cNvPr>
          <p:cNvGrpSpPr/>
          <p:nvPr/>
        </p:nvGrpSpPr>
        <p:grpSpPr>
          <a:xfrm>
            <a:off x="1929832" y="4957281"/>
            <a:ext cx="1853242" cy="1183334"/>
            <a:chOff x="423859" y="3209926"/>
            <a:chExt cx="1853242" cy="1183334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5BDCBE6-A37B-FBC0-9ADC-28F3246249F0}"/>
                </a:ext>
              </a:extLst>
            </p:cNvPr>
            <p:cNvSpPr/>
            <p:nvPr/>
          </p:nvSpPr>
          <p:spPr>
            <a:xfrm>
              <a:off x="423861" y="3209926"/>
              <a:ext cx="1759838" cy="118333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9050">
              <a:solidFill>
                <a:srgbClr val="00C2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A09E2782-CA7D-8DCE-AFD3-E17AC3D70D99}"/>
                </a:ext>
              </a:extLst>
            </p:cNvPr>
            <p:cNvSpPr txBox="1"/>
            <p:nvPr/>
          </p:nvSpPr>
          <p:spPr>
            <a:xfrm>
              <a:off x="423859" y="3276116"/>
              <a:ext cx="1270631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Litoral Sul</a:t>
              </a:r>
            </a:p>
          </p:txBody>
        </p:sp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0F69CCD7-05C0-F868-F19C-AA204C2C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931" y="3801183"/>
              <a:ext cx="918354" cy="499717"/>
            </a:xfrm>
            <a:prstGeom prst="rect">
              <a:avLst/>
            </a:prstGeom>
          </p:spPr>
        </p:pic>
        <p:pic>
          <p:nvPicPr>
            <p:cNvPr id="230" name="Picture 2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AEDDC96-45F3-C8B8-BCC4-7DF06EC3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519" b="22087"/>
            <a:stretch/>
          </p:blipFill>
          <p:spPr>
            <a:xfrm>
              <a:off x="1530740" y="3926672"/>
              <a:ext cx="601072" cy="338971"/>
            </a:xfrm>
            <a:prstGeom prst="rect">
              <a:avLst/>
            </a:prstGeom>
          </p:spPr>
        </p:pic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B5C49F81-A35C-DA03-D813-97C9D987B8D1}"/>
                </a:ext>
              </a:extLst>
            </p:cNvPr>
            <p:cNvSpPr txBox="1"/>
            <p:nvPr/>
          </p:nvSpPr>
          <p:spPr>
            <a:xfrm>
              <a:off x="480931" y="3514634"/>
              <a:ext cx="900000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07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Ferryboats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91DD228A-EBE1-AB2D-8BEE-9B583610BF48}"/>
                </a:ext>
              </a:extLst>
            </p:cNvPr>
            <p:cNvSpPr txBox="1"/>
            <p:nvPr/>
          </p:nvSpPr>
          <p:spPr>
            <a:xfrm>
              <a:off x="1456356" y="3514634"/>
              <a:ext cx="820745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01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Lanchas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B3A82E-C5F0-7389-1029-21865F66109C}"/>
              </a:ext>
            </a:extLst>
          </p:cNvPr>
          <p:cNvGrpSpPr/>
          <p:nvPr/>
        </p:nvGrpSpPr>
        <p:grpSpPr>
          <a:xfrm>
            <a:off x="3871184" y="3996451"/>
            <a:ext cx="1853242" cy="1183334"/>
            <a:chOff x="3573283" y="4178112"/>
            <a:chExt cx="1853242" cy="1183334"/>
          </a:xfrm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D3A64B0-8AE7-B541-C991-D982683C68FB}"/>
                </a:ext>
              </a:extLst>
            </p:cNvPr>
            <p:cNvSpPr/>
            <p:nvPr/>
          </p:nvSpPr>
          <p:spPr>
            <a:xfrm>
              <a:off x="3573285" y="4178112"/>
              <a:ext cx="1759838" cy="118333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9050">
              <a:solidFill>
                <a:srgbClr val="ECFC1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7101136-5AFD-866D-A443-75A10EEEC79B}"/>
                </a:ext>
              </a:extLst>
            </p:cNvPr>
            <p:cNvSpPr txBox="1"/>
            <p:nvPr/>
          </p:nvSpPr>
          <p:spPr>
            <a:xfrm>
              <a:off x="3573283" y="4244302"/>
              <a:ext cx="1636161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Litoral Centro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C5BEC84E-0572-9A21-C0E6-801EC9EE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30355" y="4769369"/>
              <a:ext cx="918354" cy="499717"/>
            </a:xfrm>
            <a:prstGeom prst="rect">
              <a:avLst/>
            </a:prstGeom>
          </p:spPr>
        </p:pic>
        <p:pic>
          <p:nvPicPr>
            <p:cNvPr id="237" name="Picture 23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1BF7C0A-9211-7593-27BD-5434A527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519" b="22087"/>
            <a:stretch/>
          </p:blipFill>
          <p:spPr>
            <a:xfrm>
              <a:off x="4680164" y="4894858"/>
              <a:ext cx="601072" cy="338971"/>
            </a:xfrm>
            <a:prstGeom prst="rect">
              <a:avLst/>
            </a:prstGeom>
          </p:spPr>
        </p:pic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3FD745AD-65E6-DACB-C2E4-774CB140C859}"/>
                </a:ext>
              </a:extLst>
            </p:cNvPr>
            <p:cNvSpPr txBox="1"/>
            <p:nvPr/>
          </p:nvSpPr>
          <p:spPr>
            <a:xfrm>
              <a:off x="3630355" y="4482820"/>
              <a:ext cx="900000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10 </a:t>
              </a:r>
              <a:r>
                <a:rPr lang="en-US" sz="900" b="1" dirty="0">
                  <a:latin typeface="Verdana" panose="020B0604030504040204" pitchFamily="34" charset="0"/>
                  <a:ea typeface="Verdana" panose="020B0604030504040204" pitchFamily="34" charset="0"/>
                </a:rPr>
                <a:t>Ferryboats</a:t>
              </a:r>
              <a:endParaRPr lang="en-US" sz="14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71380183-F997-0C24-CC6E-4985A0541853}"/>
                </a:ext>
              </a:extLst>
            </p:cNvPr>
            <p:cNvSpPr txBox="1"/>
            <p:nvPr/>
          </p:nvSpPr>
          <p:spPr>
            <a:xfrm>
              <a:off x="4605780" y="4482820"/>
              <a:ext cx="820745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06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Lanchas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D1BE7C-C53C-CA38-E062-CACA6E93535C}"/>
              </a:ext>
            </a:extLst>
          </p:cNvPr>
          <p:cNvGrpSpPr/>
          <p:nvPr/>
        </p:nvGrpSpPr>
        <p:grpSpPr>
          <a:xfrm>
            <a:off x="5633546" y="1387233"/>
            <a:ext cx="1853242" cy="1183334"/>
            <a:chOff x="4252372" y="1321166"/>
            <a:chExt cx="1853242" cy="1183334"/>
          </a:xfrm>
        </p:grpSpPr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4FC589C-45C8-0F3A-F0E8-92A073DBB959}"/>
                </a:ext>
              </a:extLst>
            </p:cNvPr>
            <p:cNvSpPr/>
            <p:nvPr/>
          </p:nvSpPr>
          <p:spPr>
            <a:xfrm>
              <a:off x="4252374" y="1321166"/>
              <a:ext cx="1759838" cy="118333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9050">
              <a:solidFill>
                <a:srgbClr val="66A8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1E39B180-40B1-3556-63F3-F820070A611E}"/>
                </a:ext>
              </a:extLst>
            </p:cNvPr>
            <p:cNvSpPr txBox="1"/>
            <p:nvPr/>
          </p:nvSpPr>
          <p:spPr>
            <a:xfrm>
              <a:off x="4252372" y="1387356"/>
              <a:ext cx="1636161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sz="1400" b="1">
                  <a:latin typeface="Verdana" panose="020B0604030504040204" pitchFamily="34" charset="0"/>
                  <a:ea typeface="Verdana" panose="020B0604030504040204" pitchFamily="34" charset="0"/>
                </a:rPr>
                <a:t>Paraibuna</a:t>
              </a:r>
            </a:p>
          </p:txBody>
        </p:sp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46FA5E37-BFFD-B41F-C751-C207D95E5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9444" y="1912423"/>
              <a:ext cx="918354" cy="499717"/>
            </a:xfrm>
            <a:prstGeom prst="rect">
              <a:avLst/>
            </a:prstGeom>
          </p:spPr>
        </p:pic>
        <p:pic>
          <p:nvPicPr>
            <p:cNvPr id="244" name="Picture 24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A43415E-B075-4B0A-1BDE-C1909CD46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519" b="22087"/>
            <a:stretch/>
          </p:blipFill>
          <p:spPr>
            <a:xfrm>
              <a:off x="5359253" y="2037912"/>
              <a:ext cx="601072" cy="338971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84247DA4-AC0B-5F36-7EFF-CF8C0A5477EE}"/>
                </a:ext>
              </a:extLst>
            </p:cNvPr>
            <p:cNvSpPr txBox="1"/>
            <p:nvPr/>
          </p:nvSpPr>
          <p:spPr>
            <a:xfrm>
              <a:off x="4309444" y="1625874"/>
              <a:ext cx="900000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04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Ferryboats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15FDE8E3-8FED-2F61-1E3A-DF9579E38673}"/>
                </a:ext>
              </a:extLst>
            </p:cNvPr>
            <p:cNvSpPr txBox="1"/>
            <p:nvPr/>
          </p:nvSpPr>
          <p:spPr>
            <a:xfrm>
              <a:off x="5284869" y="1625874"/>
              <a:ext cx="820745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00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Lanchas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9755D0-6232-54F1-722D-976FCF010804}"/>
              </a:ext>
            </a:extLst>
          </p:cNvPr>
          <p:cNvGrpSpPr/>
          <p:nvPr/>
        </p:nvGrpSpPr>
        <p:grpSpPr>
          <a:xfrm>
            <a:off x="5778835" y="3639756"/>
            <a:ext cx="1853242" cy="1183334"/>
            <a:chOff x="5667752" y="2941402"/>
            <a:chExt cx="1853242" cy="1183334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94FF11A-47A6-9760-E3D4-FA38C4895A38}"/>
                </a:ext>
              </a:extLst>
            </p:cNvPr>
            <p:cNvSpPr/>
            <p:nvPr/>
          </p:nvSpPr>
          <p:spPr>
            <a:xfrm>
              <a:off x="5667754" y="2941402"/>
              <a:ext cx="1759838" cy="118333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9050">
              <a:solidFill>
                <a:srgbClr val="FF27F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FD011947-82E0-4AF2-750B-E895A4FDBED2}"/>
                </a:ext>
              </a:extLst>
            </p:cNvPr>
            <p:cNvSpPr txBox="1"/>
            <p:nvPr/>
          </p:nvSpPr>
          <p:spPr>
            <a:xfrm>
              <a:off x="5667752" y="3007592"/>
              <a:ext cx="1636161" cy="264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sz="1400" b="1">
                  <a:latin typeface="Verdana" panose="020B0604030504040204" pitchFamily="34" charset="0"/>
                  <a:ea typeface="Verdana" panose="020B0604030504040204" pitchFamily="34" charset="0"/>
                </a:rPr>
                <a:t>Litoral Norte</a:t>
              </a:r>
            </a:p>
          </p:txBody>
        </p:sp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5719C4BC-2D5A-E0A9-F6CD-1F91F5D1C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30069" y="3532659"/>
              <a:ext cx="918354" cy="499717"/>
            </a:xfrm>
            <a:prstGeom prst="rect">
              <a:avLst/>
            </a:prstGeom>
          </p:spPr>
        </p:pic>
        <p:pic>
          <p:nvPicPr>
            <p:cNvPr id="252" name="Picture 25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B4EE23C-F86D-F643-292A-BF7BC56D1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1519" b="22087"/>
            <a:stretch/>
          </p:blipFill>
          <p:spPr>
            <a:xfrm>
              <a:off x="6774633" y="3658148"/>
              <a:ext cx="601072" cy="338971"/>
            </a:xfrm>
            <a:prstGeom prst="rect">
              <a:avLst/>
            </a:prstGeom>
          </p:spPr>
        </p:pic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3FF67CBC-4045-1074-5279-388D3FFB38AA}"/>
                </a:ext>
              </a:extLst>
            </p:cNvPr>
            <p:cNvSpPr txBox="1"/>
            <p:nvPr/>
          </p:nvSpPr>
          <p:spPr>
            <a:xfrm>
              <a:off x="5730069" y="3246110"/>
              <a:ext cx="900000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09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Ferryboats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AFFB623E-BF37-8ACD-438C-EFAFA3523D86}"/>
                </a:ext>
              </a:extLst>
            </p:cNvPr>
            <p:cNvSpPr txBox="1"/>
            <p:nvPr/>
          </p:nvSpPr>
          <p:spPr>
            <a:xfrm>
              <a:off x="6700249" y="3246110"/>
              <a:ext cx="820745" cy="37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>
                  <a:latin typeface="Verdana" panose="020B0604030504040204" pitchFamily="34" charset="0"/>
                  <a:ea typeface="Verdana" panose="020B0604030504040204" pitchFamily="34" charset="0"/>
                </a:rPr>
                <a:t>03 </a:t>
              </a:r>
              <a:r>
                <a:rPr lang="en-US" sz="900" b="1">
                  <a:latin typeface="Verdana" panose="020B0604030504040204" pitchFamily="34" charset="0"/>
                  <a:ea typeface="Verdana" panose="020B0604030504040204" pitchFamily="34" charset="0"/>
                </a:rPr>
                <a:t>Lanchas</a:t>
              </a:r>
              <a:endParaRPr lang="en-US" sz="1400" b="1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2" name="CaixaDeTexto 10">
            <a:extLst>
              <a:ext uri="{FF2B5EF4-FFF2-40B4-BE49-F238E27FC236}">
                <a16:creationId xmlns:a16="http://schemas.microsoft.com/office/drawing/2014/main" id="{C1F7D56D-AB80-9C90-1CF3-F3AD877F44FD}"/>
              </a:ext>
            </a:extLst>
          </p:cNvPr>
          <p:cNvSpPr txBox="1"/>
          <p:nvPr/>
        </p:nvSpPr>
        <p:spPr>
          <a:xfrm>
            <a:off x="7844719" y="1434619"/>
            <a:ext cx="40397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Montserrat" panose="00000500000000000000" pitchFamily="2" charset="0"/>
              </a:rPr>
              <a:t>O Projeto contempla a </a:t>
            </a:r>
            <a:br>
              <a:rPr lang="pt-BR" dirty="0">
                <a:latin typeface="Montserrat" panose="00000500000000000000" pitchFamily="2" charset="0"/>
              </a:rPr>
            </a:br>
            <a:r>
              <a:rPr lang="pt-BR" dirty="0">
                <a:latin typeface="Montserrat" panose="00000500000000000000" pitchFamily="2" charset="0"/>
              </a:rPr>
              <a:t>compra de </a:t>
            </a:r>
            <a:br>
              <a:rPr lang="pt-BR" sz="2800" b="1" dirty="0">
                <a:latin typeface="Montserrat" panose="00000500000000000000" pitchFamily="2" charset="0"/>
              </a:rPr>
            </a:br>
            <a:r>
              <a:rPr lang="pt-BR" sz="2800" b="1" dirty="0">
                <a:solidFill>
                  <a:srgbClr val="C00000"/>
                </a:solidFill>
                <a:highlight>
                  <a:srgbClr val="FFFFFF"/>
                </a:highlight>
                <a:latin typeface="Montserrat" panose="00000500000000000000" pitchFamily="2" charset="0"/>
              </a:rPr>
              <a:t>45</a:t>
            </a:r>
            <a:r>
              <a:rPr lang="pt-BR" sz="2800" b="1" dirty="0">
                <a:latin typeface="Montserrat" panose="00000500000000000000" pitchFamily="2" charset="0"/>
              </a:rPr>
              <a:t> </a:t>
            </a:r>
            <a:r>
              <a:rPr lang="pt-BR" sz="2400" b="1" dirty="0">
                <a:latin typeface="Montserrat" panose="00000500000000000000" pitchFamily="2" charset="0"/>
              </a:rPr>
              <a:t>novas embarcações</a:t>
            </a:r>
            <a:r>
              <a:rPr lang="pt-BR" b="1" dirty="0">
                <a:latin typeface="Montserrat" panose="00000500000000000000" pitchFamily="2" charset="0"/>
              </a:rPr>
              <a:t>, </a:t>
            </a:r>
            <a:r>
              <a:rPr lang="pt-BR" dirty="0">
                <a:latin typeface="Montserrat" panose="00000500000000000000" pitchFamily="2" charset="0"/>
              </a:rPr>
              <a:t>que entrarão em operação até o </a:t>
            </a:r>
            <a:r>
              <a:rPr lang="pt-BR" b="1" dirty="0">
                <a:latin typeface="Montserrat" panose="00000500000000000000" pitchFamily="2" charset="0"/>
              </a:rPr>
              <a:t>7</a:t>
            </a:r>
            <a:r>
              <a:rPr lang="pt-BR" dirty="0">
                <a:latin typeface="Montserrat" panose="00000500000000000000" pitchFamily="2" charset="0"/>
              </a:rPr>
              <a:t> ano da concessão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2CD2D5-94FD-1C29-14CF-FBC5C3A00CF8}"/>
              </a:ext>
            </a:extLst>
          </p:cNvPr>
          <p:cNvCxnSpPr>
            <a:cxnSpLocks/>
          </p:cNvCxnSpPr>
          <p:nvPr/>
        </p:nvCxnSpPr>
        <p:spPr>
          <a:xfrm>
            <a:off x="7790336" y="3058265"/>
            <a:ext cx="39873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CaixaDeTexto 10">
            <a:extLst>
              <a:ext uri="{FF2B5EF4-FFF2-40B4-BE49-F238E27FC236}">
                <a16:creationId xmlns:a16="http://schemas.microsoft.com/office/drawing/2014/main" id="{C25CFB53-AF23-8C75-30E8-29474CA3D1F2}"/>
              </a:ext>
            </a:extLst>
          </p:cNvPr>
          <p:cNvSpPr txBox="1"/>
          <p:nvPr/>
        </p:nvSpPr>
        <p:spPr>
          <a:xfrm>
            <a:off x="7769176" y="3226035"/>
            <a:ext cx="3017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ontserrat" panose="00000500000000000000" pitchFamily="2" charset="0"/>
              </a:rPr>
              <a:t>As novas embarcações que irão operar na Represa Billings e no Litoral Paulista possuirão </a:t>
            </a:r>
            <a:br>
              <a:rPr lang="pt-BR" sz="1600" dirty="0">
                <a:latin typeface="Montserrat" panose="00000500000000000000" pitchFamily="2" charset="0"/>
              </a:rPr>
            </a:br>
            <a:r>
              <a:rPr lang="pt-BR" sz="2000" b="1" dirty="0">
                <a:latin typeface="Montserrat" panose="00000500000000000000" pitchFamily="2" charset="0"/>
              </a:rPr>
              <a:t>motorização elétrica</a:t>
            </a:r>
          </a:p>
        </p:txBody>
      </p:sp>
      <p:pic>
        <p:nvPicPr>
          <p:cNvPr id="17" name="Graphic 16" descr="Renewable Energy outline">
            <a:extLst>
              <a:ext uri="{FF2B5EF4-FFF2-40B4-BE49-F238E27FC236}">
                <a16:creationId xmlns:a16="http://schemas.microsoft.com/office/drawing/2014/main" id="{F7D9E8F6-23D8-C211-D3FF-5206D8D50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7118" y="3547610"/>
            <a:ext cx="1116535" cy="111653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498685-0B72-BFB1-0BB7-A37F6E923697}"/>
              </a:ext>
            </a:extLst>
          </p:cNvPr>
          <p:cNvCxnSpPr>
            <a:cxnSpLocks/>
          </p:cNvCxnSpPr>
          <p:nvPr/>
        </p:nvCxnSpPr>
        <p:spPr>
          <a:xfrm>
            <a:off x="7769176" y="4713197"/>
            <a:ext cx="261942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E93477-6EE8-417A-71D9-59FC22DFB46F}"/>
              </a:ext>
            </a:extLst>
          </p:cNvPr>
          <p:cNvSpPr txBox="1"/>
          <p:nvPr/>
        </p:nvSpPr>
        <p:spPr>
          <a:xfrm>
            <a:off x="10327402" y="6519193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3B5FF06-033D-4F0D-D57C-5E4CD7CA5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918577"/>
              </p:ext>
            </p:extLst>
          </p:nvPr>
        </p:nvGraphicFramePr>
        <p:xfrm>
          <a:off x="7917258" y="4920883"/>
          <a:ext cx="4123202" cy="1652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aixaDeTexto 97">
            <a:extLst>
              <a:ext uri="{FF2B5EF4-FFF2-40B4-BE49-F238E27FC236}">
                <a16:creationId xmlns:a16="http://schemas.microsoft.com/office/drawing/2014/main" id="{FA1FCA9E-7254-2D9C-97E0-644AA74F979B}"/>
              </a:ext>
            </a:extLst>
          </p:cNvPr>
          <p:cNvSpPr txBox="1"/>
          <p:nvPr/>
        </p:nvSpPr>
        <p:spPr>
          <a:xfrm>
            <a:off x="7769176" y="5035634"/>
            <a:ext cx="2572981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FLUXO DE ENTRADA EM OPERAÇÃO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2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067CB-B9EB-E621-470C-59D9A6D9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C61E6E-5D49-2105-EF85-0938180B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91" y="1831059"/>
            <a:ext cx="908650" cy="994914"/>
          </a:xfrm>
          <a:prstGeom prst="rect">
            <a:avLst/>
          </a:prstGeom>
        </p:spPr>
      </p:pic>
      <p:sp>
        <p:nvSpPr>
          <p:cNvPr id="7" name="CaixaDeTexto 97">
            <a:extLst>
              <a:ext uri="{FF2B5EF4-FFF2-40B4-BE49-F238E27FC236}">
                <a16:creationId xmlns:a16="http://schemas.microsoft.com/office/drawing/2014/main" id="{3011363C-09BC-6F23-B58C-DC1E725FAF84}"/>
              </a:ext>
            </a:extLst>
          </p:cNvPr>
          <p:cNvSpPr txBox="1"/>
          <p:nvPr/>
        </p:nvSpPr>
        <p:spPr>
          <a:xfrm>
            <a:off x="7146278" y="1836600"/>
            <a:ext cx="4458117" cy="14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200" b="1" dirty="0">
                <a:solidFill>
                  <a:srgbClr val="C00000"/>
                </a:solidFill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Ampliação da capacidade de frota das embarcações</a:t>
            </a:r>
          </a:p>
          <a:p>
            <a:pPr algn="ctr"/>
            <a:endParaRPr lang="pt-BR" sz="10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  <a:p>
            <a:pPr algn="ctr"/>
            <a:r>
              <a:rPr lang="pt-BR" sz="1600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45 novas embarcações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DE46E08-E5F4-6A9C-D02F-F5DB7526F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42" y="4008294"/>
            <a:ext cx="908650" cy="764877"/>
          </a:xfrm>
          <a:prstGeom prst="rect">
            <a:avLst/>
          </a:prstGeom>
        </p:spPr>
      </p:pic>
      <p:sp>
        <p:nvSpPr>
          <p:cNvPr id="15" name="CaixaDeTexto 97">
            <a:extLst>
              <a:ext uri="{FF2B5EF4-FFF2-40B4-BE49-F238E27FC236}">
                <a16:creationId xmlns:a16="http://schemas.microsoft.com/office/drawing/2014/main" id="{1A4FA4E6-219A-5EBE-B7F2-521FA3C4E83D}"/>
              </a:ext>
            </a:extLst>
          </p:cNvPr>
          <p:cNvSpPr txBox="1"/>
          <p:nvPr/>
        </p:nvSpPr>
        <p:spPr>
          <a:xfrm>
            <a:off x="6995447" y="4008572"/>
            <a:ext cx="5012277" cy="2316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2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Reabilitação e ampliação da infraestrutura terrestre     </a:t>
            </a:r>
            <a:endParaRPr lang="pt-BR" dirty="0">
              <a:solidFill>
                <a:srgbClr val="C00000"/>
              </a:solidFill>
            </a:endParaRPr>
          </a:p>
          <a:p>
            <a:pPr algn="ctr"/>
            <a:endParaRPr lang="pt-BR" sz="1600" dirty="0">
              <a:latin typeface="Montserrat"/>
              <a:ea typeface="Verdana"/>
              <a:cs typeface="Mongolian Baiti"/>
            </a:endParaRPr>
          </a:p>
          <a:p>
            <a:pPr algn="ctr"/>
            <a:r>
              <a:rPr lang="pt-BR" sz="1600" b="1">
                <a:latin typeface="Montserrat"/>
                <a:ea typeface="Verdana"/>
                <a:cs typeface="Mongolian Baiti"/>
              </a:rPr>
              <a:t>20 novos terminais, 9 ampliações</a:t>
            </a:r>
            <a:r>
              <a:rPr lang="pt-BR" sz="1600" dirty="0">
                <a:latin typeface="Montserrat"/>
                <a:ea typeface="Verdana"/>
                <a:cs typeface="Mongolian Baiti"/>
              </a:rPr>
              <a:t>, </a:t>
            </a:r>
          </a:p>
          <a:p>
            <a:pPr algn="ctr"/>
            <a:r>
              <a:rPr lang="pt-BR" sz="1600" dirty="0">
                <a:latin typeface="Montserrat"/>
                <a:ea typeface="Verdana"/>
                <a:cs typeface="Mongolian Baiti"/>
              </a:rPr>
              <a:t>1 nova oficina de manutenção, </a:t>
            </a:r>
            <a:r>
              <a:rPr lang="pt-BR" sz="1600" b="1">
                <a:latin typeface="Montserrat"/>
                <a:ea typeface="Verdana"/>
                <a:cs typeface="Mongolian Baiti"/>
              </a:rPr>
              <a:t>64 câmeras de segurança</a:t>
            </a:r>
            <a:r>
              <a:rPr lang="pt-BR" sz="1600" dirty="0">
                <a:latin typeface="Montserrat"/>
                <a:ea typeface="Verdana"/>
                <a:cs typeface="Mongolian Baiti"/>
              </a:rPr>
              <a:t>, 32 circuitos internos de TV, 13 novas cabines automáticas e 3 Centros de Controle. </a:t>
            </a:r>
          </a:p>
        </p:txBody>
      </p:sp>
      <p:pic>
        <p:nvPicPr>
          <p:cNvPr id="20" name="Graphic 31" descr="Bulldozer with solid fill">
            <a:extLst>
              <a:ext uri="{FF2B5EF4-FFF2-40B4-BE49-F238E27FC236}">
                <a16:creationId xmlns:a16="http://schemas.microsoft.com/office/drawing/2014/main" id="{7550D7C8-4593-BDA0-7072-ADB16B79D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200" y="4012754"/>
            <a:ext cx="720000" cy="758100"/>
          </a:xfrm>
          <a:prstGeom prst="rect">
            <a:avLst/>
          </a:prstGeom>
        </p:spPr>
      </p:pic>
      <p:sp>
        <p:nvSpPr>
          <p:cNvPr id="22" name="CaixaDeTexto 97">
            <a:extLst>
              <a:ext uri="{FF2B5EF4-FFF2-40B4-BE49-F238E27FC236}">
                <a16:creationId xmlns:a16="http://schemas.microsoft.com/office/drawing/2014/main" id="{26F03164-26A7-772A-FDEB-00C91DAB1915}"/>
              </a:ext>
            </a:extLst>
          </p:cNvPr>
          <p:cNvSpPr txBox="1"/>
          <p:nvPr/>
        </p:nvSpPr>
        <p:spPr>
          <a:xfrm>
            <a:off x="1086383" y="1834478"/>
            <a:ext cx="4655280" cy="14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2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Investimentos </a:t>
            </a:r>
            <a:r>
              <a:rPr lang="pt-BR" sz="20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R$ 795 milhões</a:t>
            </a:r>
          </a:p>
          <a:p>
            <a:pPr algn="ctr"/>
            <a:endParaRPr lang="pt-BR" sz="1600" dirty="0">
              <a:latin typeface="Montserrat"/>
              <a:ea typeface="Verdana"/>
              <a:cs typeface="Mongolian Baiti"/>
            </a:endParaRPr>
          </a:p>
          <a:p>
            <a:pPr algn="ctr"/>
            <a:r>
              <a:rPr lang="pt-BR" sz="1600" dirty="0">
                <a:latin typeface="Montserrat"/>
                <a:ea typeface="Verdana"/>
                <a:cs typeface="Mongolian Baiti"/>
              </a:rPr>
              <a:t>Aquisição de novas embarcações,  novos flutuantes e ampliação de flutuantes existentes</a:t>
            </a:r>
          </a:p>
          <a:p>
            <a:endParaRPr lang="pt-BR" sz="22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23" name="CaixaDeTexto 97">
            <a:extLst>
              <a:ext uri="{FF2B5EF4-FFF2-40B4-BE49-F238E27FC236}">
                <a16:creationId xmlns:a16="http://schemas.microsoft.com/office/drawing/2014/main" id="{F2CC0BA4-50AD-9179-EC72-28C7E5D61831}"/>
              </a:ext>
            </a:extLst>
          </p:cNvPr>
          <p:cNvSpPr txBox="1"/>
          <p:nvPr/>
        </p:nvSpPr>
        <p:spPr>
          <a:xfrm>
            <a:off x="1094157" y="4134673"/>
            <a:ext cx="4901920" cy="20728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2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Investimentos </a:t>
            </a:r>
            <a:r>
              <a:rPr lang="pt-BR" sz="20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R$ 594 milhões</a:t>
            </a:r>
          </a:p>
          <a:p>
            <a:pPr algn="ctr"/>
            <a:r>
              <a:rPr lang="pt-BR" sz="20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 </a:t>
            </a:r>
          </a:p>
          <a:p>
            <a:pPr algn="ctr"/>
            <a:r>
              <a:rPr lang="pt-BR" sz="1600" dirty="0">
                <a:latin typeface="Montserrat"/>
                <a:ea typeface="Verdana"/>
                <a:cs typeface="Mongolian Baiti"/>
              </a:rPr>
              <a:t>Construção de </a:t>
            </a:r>
            <a:r>
              <a:rPr lang="pt-BR" sz="1600" b="1">
                <a:latin typeface="Montserrat"/>
                <a:ea typeface="Verdana"/>
                <a:cs typeface="Mongolian Baiti"/>
              </a:rPr>
              <a:t>novos terminais </a:t>
            </a:r>
            <a:r>
              <a:rPr lang="pt-BR" sz="1600" dirty="0">
                <a:latin typeface="Montserrat"/>
                <a:ea typeface="Verdana"/>
                <a:cs typeface="Mongolian Baiti"/>
              </a:rPr>
              <a:t>e ampliação dos terminais existentes,  </a:t>
            </a:r>
            <a:r>
              <a:rPr lang="pt-BR" sz="1600" b="1">
                <a:latin typeface="Montserrat"/>
                <a:ea typeface="Verdana"/>
                <a:cs typeface="Mongolian Baiti"/>
              </a:rPr>
              <a:t>bicicletários</a:t>
            </a:r>
            <a:r>
              <a:rPr lang="pt-BR" sz="1600" dirty="0">
                <a:latin typeface="Montserrat"/>
                <a:ea typeface="Verdana"/>
                <a:cs typeface="Mongolian Baiti"/>
              </a:rPr>
              <a:t>, novos sistemas para operação e controle, </a:t>
            </a:r>
            <a:r>
              <a:rPr lang="pt-BR" sz="1600" b="1">
                <a:latin typeface="Montserrat"/>
                <a:ea typeface="Verdana"/>
                <a:cs typeface="Mongolian Baiti"/>
              </a:rPr>
              <a:t>automação</a:t>
            </a:r>
            <a:r>
              <a:rPr lang="pt-BR" sz="1600" dirty="0">
                <a:latin typeface="Montserrat"/>
                <a:ea typeface="Verdana"/>
                <a:cs typeface="Mongolian Baiti"/>
              </a:rPr>
              <a:t> de cobrança, comunicação e segurança dos usuários. </a:t>
            </a:r>
          </a:p>
          <a:p>
            <a:endParaRPr lang="pt-BR" sz="2200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62F8E669-AFF3-7892-847D-D26CA2BD1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75" y="1955837"/>
            <a:ext cx="809625" cy="84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1494A-7507-6531-BDC8-0D4674BB76BE}"/>
              </a:ext>
            </a:extLst>
          </p:cNvPr>
          <p:cNvSpPr txBox="1"/>
          <p:nvPr/>
        </p:nvSpPr>
        <p:spPr>
          <a:xfrm>
            <a:off x="365137" y="1334132"/>
            <a:ext cx="11239258" cy="408623"/>
          </a:xfrm>
          <a:prstGeom prst="roundRect">
            <a:avLst/>
          </a:prstGeom>
          <a:solidFill>
            <a:schemeClr val="bg1">
              <a:lumMod val="85000"/>
              <a:alpha val="27843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Montserrat"/>
              </a:rPr>
              <a:t>Lado Água</a:t>
            </a:r>
            <a:endParaRPr lang="pt-BR" sz="1800" dirty="0"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5CF23-94B6-9A63-4A0D-1DC85031A7FD}"/>
              </a:ext>
            </a:extLst>
          </p:cNvPr>
          <p:cNvSpPr txBox="1"/>
          <p:nvPr/>
        </p:nvSpPr>
        <p:spPr>
          <a:xfrm>
            <a:off x="476371" y="3623405"/>
            <a:ext cx="11239258" cy="408623"/>
          </a:xfrm>
          <a:prstGeom prst="roundRect">
            <a:avLst/>
          </a:prstGeom>
          <a:solidFill>
            <a:schemeClr val="bg1">
              <a:lumMod val="85000"/>
              <a:alpha val="27843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Montserrat"/>
              </a:rPr>
              <a:t>Lado Terra</a:t>
            </a:r>
            <a:endParaRPr lang="pt-BR" sz="1800" dirty="0">
              <a:latin typeface="Montserra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65BABA-6FB6-C42F-6C21-09E3D8EA858B}"/>
              </a:ext>
            </a:extLst>
          </p:cNvPr>
          <p:cNvSpPr txBox="1"/>
          <p:nvPr/>
        </p:nvSpPr>
        <p:spPr>
          <a:xfrm>
            <a:off x="10289694" y="6500339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  <p:sp>
        <p:nvSpPr>
          <p:cNvPr id="13" name="CaixaDeTexto 7">
            <a:extLst>
              <a:ext uri="{FF2B5EF4-FFF2-40B4-BE49-F238E27FC236}">
                <a16:creationId xmlns:a16="http://schemas.microsoft.com/office/drawing/2014/main" id="{1B14CC91-7BF3-5AE8-2E5F-5A94F71C6F7F}"/>
              </a:ext>
            </a:extLst>
          </p:cNvPr>
          <p:cNvSpPr txBox="1"/>
          <p:nvPr/>
        </p:nvSpPr>
        <p:spPr>
          <a:xfrm>
            <a:off x="366804" y="529714"/>
            <a:ext cx="96467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Novo Sistema de Travessias </a:t>
            </a:r>
            <a:r>
              <a:rPr lang="pt-BR" sz="2400" b="1" dirty="0">
                <a:latin typeface="Montserrat"/>
                <a:ea typeface="Microsoft JhengHei"/>
                <a:cs typeface="Poppins"/>
              </a:rPr>
              <a:t>– Investimentos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1251E19-709D-B762-FFB0-6E1F4F2898B7}"/>
              </a:ext>
            </a:extLst>
          </p:cNvPr>
          <p:cNvCxnSpPr>
            <a:cxnSpLocks/>
          </p:cNvCxnSpPr>
          <p:nvPr/>
        </p:nvCxnSpPr>
        <p:spPr>
          <a:xfrm flipH="1">
            <a:off x="8371002" y="814415"/>
            <a:ext cx="33540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3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2C09-5B15-B07A-A4A8-2F75D0B3F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CaixaDeTexto 97">
            <a:extLst>
              <a:ext uri="{FF2B5EF4-FFF2-40B4-BE49-F238E27FC236}">
                <a16:creationId xmlns:a16="http://schemas.microsoft.com/office/drawing/2014/main" id="{1A96E047-045A-ED46-6247-0207A4924B2A}"/>
              </a:ext>
            </a:extLst>
          </p:cNvPr>
          <p:cNvSpPr txBox="1"/>
          <p:nvPr/>
        </p:nvSpPr>
        <p:spPr>
          <a:xfrm>
            <a:off x="6124017" y="3774750"/>
            <a:ext cx="478277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Solução completa a ser definida pela concessionária observando os parâmetros operacionais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47690F-562F-0E1E-2239-2B4FC0340807}"/>
              </a:ext>
            </a:extLst>
          </p:cNvPr>
          <p:cNvSpPr txBox="1"/>
          <p:nvPr/>
        </p:nvSpPr>
        <p:spPr>
          <a:xfrm>
            <a:off x="10289694" y="6500339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b="1" dirty="0">
                <a:latin typeface="Montserrat" pitchFamily="2" charset="77"/>
              </a:rPr>
              <a:t>Sistema de Travessias Hídricas</a:t>
            </a:r>
            <a:endParaRPr lang="pt-BR" sz="800" dirty="0">
              <a:latin typeface="Montserrat" pitchFamily="2" charset="77"/>
            </a:endParaRPr>
          </a:p>
        </p:txBody>
      </p:sp>
      <p:sp>
        <p:nvSpPr>
          <p:cNvPr id="13" name="CaixaDeTexto 7">
            <a:extLst>
              <a:ext uri="{FF2B5EF4-FFF2-40B4-BE49-F238E27FC236}">
                <a16:creationId xmlns:a16="http://schemas.microsoft.com/office/drawing/2014/main" id="{7A5263C2-FE7F-7A69-2F82-C84ECA5B2BCE}"/>
              </a:ext>
            </a:extLst>
          </p:cNvPr>
          <p:cNvSpPr txBox="1"/>
          <p:nvPr/>
        </p:nvSpPr>
        <p:spPr>
          <a:xfrm>
            <a:off x="366804" y="529714"/>
            <a:ext cx="96467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Eletrificação </a:t>
            </a:r>
            <a:r>
              <a:rPr lang="pt-BR" sz="2400" b="1" dirty="0">
                <a:latin typeface="Montserrat"/>
                <a:ea typeface="Microsoft JhengHei"/>
                <a:cs typeface="Poppins"/>
              </a:rPr>
              <a:t>– Racional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394A233-C57C-AAFB-B34E-5BDE9A7C1F03}"/>
              </a:ext>
            </a:extLst>
          </p:cNvPr>
          <p:cNvCxnSpPr>
            <a:cxnSpLocks/>
          </p:cNvCxnSpPr>
          <p:nvPr/>
        </p:nvCxnSpPr>
        <p:spPr>
          <a:xfrm flipH="1">
            <a:off x="4718304" y="814415"/>
            <a:ext cx="70067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53D69E60-4F09-6FD0-ECF7-131C652A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7" y="1269304"/>
            <a:ext cx="1761575" cy="1761575"/>
          </a:xfrm>
          <a:prstGeom prst="rect">
            <a:avLst/>
          </a:prstGeom>
        </p:spPr>
      </p:pic>
      <p:pic>
        <p:nvPicPr>
          <p:cNvPr id="1026" name="Picture 2" descr="LMG Marin AS | LinkedIn">
            <a:extLst>
              <a:ext uri="{FF2B5EF4-FFF2-40B4-BE49-F238E27FC236}">
                <a16:creationId xmlns:a16="http://schemas.microsoft.com/office/drawing/2014/main" id="{661F8E63-7EDE-45D2-F881-2CE958699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/>
          <a:stretch/>
        </p:blipFill>
        <p:spPr bwMode="auto">
          <a:xfrm>
            <a:off x="320507" y="3772054"/>
            <a:ext cx="1279907" cy="13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97">
            <a:extLst>
              <a:ext uri="{FF2B5EF4-FFF2-40B4-BE49-F238E27FC236}">
                <a16:creationId xmlns:a16="http://schemas.microsoft.com/office/drawing/2014/main" id="{BE902BC4-644C-6DE6-191D-5D3CDE62FD0A}"/>
              </a:ext>
            </a:extLst>
          </p:cNvPr>
          <p:cNvSpPr txBox="1"/>
          <p:nvPr/>
        </p:nvSpPr>
        <p:spPr>
          <a:xfrm>
            <a:off x="2248837" y="1285093"/>
            <a:ext cx="3888024" cy="14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Missão GESP – maio/24</a:t>
            </a:r>
            <a:endParaRPr lang="pt-BR" sz="1200" b="1" dirty="0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  <a:p>
            <a:endParaRPr lang="pt-BR" sz="1200" dirty="0">
              <a:latin typeface="Montserrat"/>
              <a:ea typeface="Verdana"/>
              <a:cs typeface="Mongolian Bait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Estônia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33333"/>
                </a:solidFill>
                <a:latin typeface="Poppins" panose="00000500000000000000" pitchFamily="2" charset="0"/>
              </a:rPr>
              <a:t>Finlândia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33333"/>
                </a:solidFill>
                <a:latin typeface="Poppins" panose="00000500000000000000" pitchFamily="2" charset="0"/>
              </a:rPr>
              <a:t>Suécia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Noruega</a:t>
            </a:r>
            <a:endParaRPr lang="pt-BR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EC9EFE-E78A-4222-9BF1-BF8D4CB1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54" y="1778500"/>
            <a:ext cx="180000" cy="114600"/>
          </a:xfrm>
          <a:prstGeom prst="rect">
            <a:avLst/>
          </a:prstGeom>
        </p:spPr>
      </p:pic>
      <p:pic>
        <p:nvPicPr>
          <p:cNvPr id="1028" name="Picture 4" descr="Bandeira da Finlândia – Wikipédia, a enciclopédia livre">
            <a:extLst>
              <a:ext uri="{FF2B5EF4-FFF2-40B4-BE49-F238E27FC236}">
                <a16:creationId xmlns:a16="http://schemas.microsoft.com/office/drawing/2014/main" id="{F5E8EEEB-DF76-A2FE-93F5-90BE4ECC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54" y="1992471"/>
            <a:ext cx="180000" cy="11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5835522-EF57-4AB6-5988-D80C272D0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54" y="2201937"/>
            <a:ext cx="180000" cy="1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Norway - Wikipedia">
            <a:extLst>
              <a:ext uri="{FF2B5EF4-FFF2-40B4-BE49-F238E27FC236}">
                <a16:creationId xmlns:a16="http://schemas.microsoft.com/office/drawing/2014/main" id="{CC1B6553-C12C-299C-B114-D509AA235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54" y="2413808"/>
            <a:ext cx="180000" cy="1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86B9D9-43DB-6F77-B493-A063A1EDB8B5}"/>
              </a:ext>
            </a:extLst>
          </p:cNvPr>
          <p:cNvSpPr txBox="1"/>
          <p:nvPr/>
        </p:nvSpPr>
        <p:spPr>
          <a:xfrm>
            <a:off x="2154218" y="2651147"/>
            <a:ext cx="283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333333"/>
                </a:solidFill>
                <a:latin typeface="Poppins" panose="00000500000000000000" pitchFamily="2" charset="0"/>
              </a:rPr>
              <a:t>Visitas em estaleiros, operadores e fabricantes, além de reuniões com investidores</a:t>
            </a:r>
          </a:p>
        </p:txBody>
      </p:sp>
      <p:sp>
        <p:nvSpPr>
          <p:cNvPr id="31" name="CaixaDeTexto 97">
            <a:extLst>
              <a:ext uri="{FF2B5EF4-FFF2-40B4-BE49-F238E27FC236}">
                <a16:creationId xmlns:a16="http://schemas.microsoft.com/office/drawing/2014/main" id="{01F22AD7-3FF6-EB7A-575E-DA04A18D0F8C}"/>
              </a:ext>
            </a:extLst>
          </p:cNvPr>
          <p:cNvSpPr txBox="1"/>
          <p:nvPr/>
        </p:nvSpPr>
        <p:spPr>
          <a:xfrm>
            <a:off x="1564668" y="3640144"/>
            <a:ext cx="3888024" cy="14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Consultoria - LMG Marin </a:t>
            </a:r>
            <a:endParaRPr lang="pt-BR" sz="1200" b="1" dirty="0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  <a:p>
            <a:endParaRPr lang="pt-BR" sz="1200" dirty="0">
              <a:latin typeface="Montserrat"/>
              <a:ea typeface="Verdana"/>
              <a:cs typeface="Mongolian Bait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Engenharia naval especializada em projetos sustentáveis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33333"/>
                </a:solidFill>
                <a:latin typeface="Poppins" panose="00000500000000000000" pitchFamily="2" charset="0"/>
              </a:rPr>
              <a:t>~ 100 projetos de embarcações</a:t>
            </a:r>
            <a:endParaRPr lang="pt-BR" sz="1400" b="0" i="0" dirty="0">
              <a:solidFill>
                <a:srgbClr val="333333"/>
              </a:solidFill>
              <a:effectLst/>
              <a:latin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+ 20 projetos 100% elétricos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Travessias SP: Projeto para orçamento</a:t>
            </a:r>
            <a:endParaRPr lang="pt-BR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034" name="Picture 10" descr="Ryfylke 1">
            <a:extLst>
              <a:ext uri="{FF2B5EF4-FFF2-40B4-BE49-F238E27FC236}">
                <a16:creationId xmlns:a16="http://schemas.microsoft.com/office/drawing/2014/main" id="{1C2DD010-6FC5-0083-4EA2-F0577E529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7552" r="15171" b="18474"/>
          <a:stretch/>
        </p:blipFill>
        <p:spPr bwMode="auto">
          <a:xfrm>
            <a:off x="320507" y="5339366"/>
            <a:ext cx="2114551" cy="9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483D91D-C9BD-3B8C-BA5A-B1400E7567A6}"/>
              </a:ext>
            </a:extLst>
          </p:cNvPr>
          <p:cNvSpPr txBox="1"/>
          <p:nvPr/>
        </p:nvSpPr>
        <p:spPr>
          <a:xfrm>
            <a:off x="229059" y="6292713"/>
            <a:ext cx="1826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 err="1"/>
              <a:t>Ryfylke</a:t>
            </a:r>
            <a:r>
              <a:rPr lang="pt-BR" sz="1200" b="1" dirty="0"/>
              <a:t> (Noruega) - 2022</a:t>
            </a:r>
          </a:p>
        </p:txBody>
      </p:sp>
      <p:pic>
        <p:nvPicPr>
          <p:cNvPr id="1036" name="Picture 12" descr="LMG Marin to deliver ship design services for seven new CMAL ferries 1">
            <a:extLst>
              <a:ext uri="{FF2B5EF4-FFF2-40B4-BE49-F238E27FC236}">
                <a16:creationId xmlns:a16="http://schemas.microsoft.com/office/drawing/2014/main" id="{472F1FEC-075A-AF10-E7F8-6525F2A4E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0"/>
          <a:stretch/>
        </p:blipFill>
        <p:spPr bwMode="auto">
          <a:xfrm>
            <a:off x="2631648" y="5339365"/>
            <a:ext cx="2012414" cy="9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1319418-FFF1-BF55-15CD-871CFA037EE0}"/>
              </a:ext>
            </a:extLst>
          </p:cNvPr>
          <p:cNvSpPr txBox="1"/>
          <p:nvPr/>
        </p:nvSpPr>
        <p:spPr>
          <a:xfrm>
            <a:off x="2567028" y="6277349"/>
            <a:ext cx="1826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/>
              <a:t>CMAL </a:t>
            </a:r>
            <a:r>
              <a:rPr lang="pt-BR" sz="1200" b="1" dirty="0" err="1"/>
              <a:t>Ferries</a:t>
            </a:r>
            <a:r>
              <a:rPr lang="pt-BR" sz="1200" b="1" dirty="0"/>
              <a:t> (Escócia) – em produção</a:t>
            </a:r>
          </a:p>
        </p:txBody>
      </p:sp>
      <p:sp>
        <p:nvSpPr>
          <p:cNvPr id="35" name="CaixaDeTexto 97">
            <a:extLst>
              <a:ext uri="{FF2B5EF4-FFF2-40B4-BE49-F238E27FC236}">
                <a16:creationId xmlns:a16="http://schemas.microsoft.com/office/drawing/2014/main" id="{8F9FB666-EB9D-B7CD-3F59-FC7574901C2A}"/>
              </a:ext>
            </a:extLst>
          </p:cNvPr>
          <p:cNvSpPr txBox="1"/>
          <p:nvPr/>
        </p:nvSpPr>
        <p:spPr>
          <a:xfrm>
            <a:off x="5556684" y="1285093"/>
            <a:ext cx="3888024" cy="301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Benchmarking</a:t>
            </a:r>
            <a:endParaRPr lang="pt-BR" sz="1200" b="1" dirty="0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  <a:p>
            <a:endParaRPr lang="pt-BR" sz="1200" dirty="0">
              <a:latin typeface="Montserrat"/>
              <a:ea typeface="Verdana"/>
              <a:cs typeface="Mongolian Baiti"/>
            </a:endParaRPr>
          </a:p>
        </p:txBody>
      </p:sp>
      <p:pic>
        <p:nvPicPr>
          <p:cNvPr id="37" name="Picture 8" descr="Flag of Norway - Wikipedia">
            <a:extLst>
              <a:ext uri="{FF2B5EF4-FFF2-40B4-BE49-F238E27FC236}">
                <a16:creationId xmlns:a16="http://schemas.microsoft.com/office/drawing/2014/main" id="{F56EF1E0-AF29-BB22-EA33-820242E4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05" y="1266512"/>
            <a:ext cx="395350" cy="2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phic 39" descr="Electric Tower with solid fill">
            <a:extLst>
              <a:ext uri="{FF2B5EF4-FFF2-40B4-BE49-F238E27FC236}">
                <a16:creationId xmlns:a16="http://schemas.microsoft.com/office/drawing/2014/main" id="{2A825B53-F5B5-6D97-16FD-C41FA47C4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72972" y="2691919"/>
            <a:ext cx="476250" cy="47625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A450AA6-AD48-4325-8674-8F8BEF52C7DD}"/>
              </a:ext>
            </a:extLst>
          </p:cNvPr>
          <p:cNvGrpSpPr/>
          <p:nvPr/>
        </p:nvGrpSpPr>
        <p:grpSpPr>
          <a:xfrm>
            <a:off x="6901394" y="2687183"/>
            <a:ext cx="1075366" cy="485723"/>
            <a:chOff x="6876939" y="2693401"/>
            <a:chExt cx="1075366" cy="48572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4BCC5B-2A2E-2657-3BA9-06D910FA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2662" y="2702874"/>
              <a:ext cx="589643" cy="47625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AEF7AB-6E3E-D56D-0E99-DBCE38A6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76939" y="2693401"/>
              <a:ext cx="485723" cy="485723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E7460B6-28DF-BD5F-F24A-012D7594DB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8932" y="2635222"/>
            <a:ext cx="589644" cy="589644"/>
          </a:xfrm>
          <a:prstGeom prst="rect">
            <a:avLst/>
          </a:prstGeom>
        </p:spPr>
      </p:pic>
      <p:pic>
        <p:nvPicPr>
          <p:cNvPr id="44" name="Graphic 43" descr="Battery charging with solid fill">
            <a:extLst>
              <a:ext uri="{FF2B5EF4-FFF2-40B4-BE49-F238E27FC236}">
                <a16:creationId xmlns:a16="http://schemas.microsoft.com/office/drawing/2014/main" id="{C83274A3-779D-1A36-D2A6-A79EF8775B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39492" y="2734267"/>
            <a:ext cx="589644" cy="3915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CD63107-F251-E6E9-A2B3-8366F2FF13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34670" y="2976665"/>
            <a:ext cx="298312" cy="298312"/>
          </a:xfrm>
          <a:prstGeom prst="rect">
            <a:avLst/>
          </a:prstGeom>
        </p:spPr>
      </p:pic>
      <p:sp>
        <p:nvSpPr>
          <p:cNvPr id="46" name="CaixaDeTexto 97">
            <a:extLst>
              <a:ext uri="{FF2B5EF4-FFF2-40B4-BE49-F238E27FC236}">
                <a16:creationId xmlns:a16="http://schemas.microsoft.com/office/drawing/2014/main" id="{58EB58F4-EDF5-B91D-5B01-A9D5B71675FF}"/>
              </a:ext>
            </a:extLst>
          </p:cNvPr>
          <p:cNvSpPr txBox="1"/>
          <p:nvPr/>
        </p:nvSpPr>
        <p:spPr>
          <a:xfrm>
            <a:off x="5556684" y="2163449"/>
            <a:ext cx="3888024" cy="301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Sistema elétrico</a:t>
            </a:r>
            <a:endParaRPr lang="pt-BR" sz="1200" b="1" dirty="0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  <a:p>
            <a:endParaRPr lang="pt-BR" sz="1200" dirty="0">
              <a:latin typeface="Montserrat"/>
              <a:ea typeface="Verdana"/>
              <a:cs typeface="Mongolian Baiti"/>
            </a:endParaRPr>
          </a:p>
        </p:txBody>
      </p:sp>
      <p:sp>
        <p:nvSpPr>
          <p:cNvPr id="51" name="CaixaDeTexto 97">
            <a:extLst>
              <a:ext uri="{FF2B5EF4-FFF2-40B4-BE49-F238E27FC236}">
                <a16:creationId xmlns:a16="http://schemas.microsoft.com/office/drawing/2014/main" id="{E067A229-F5A7-F831-B3BB-B71315A1C8A5}"/>
              </a:ext>
            </a:extLst>
          </p:cNvPr>
          <p:cNvSpPr txBox="1"/>
          <p:nvPr/>
        </p:nvSpPr>
        <p:spPr>
          <a:xfrm>
            <a:off x="5655398" y="3224866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REDE MUNICIPAL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54" name="CaixaDeTexto 97">
            <a:extLst>
              <a:ext uri="{FF2B5EF4-FFF2-40B4-BE49-F238E27FC236}">
                <a16:creationId xmlns:a16="http://schemas.microsoft.com/office/drawing/2014/main" id="{A822B85E-F40A-CB4E-8900-4F7F3D7D3D56}"/>
              </a:ext>
            </a:extLst>
          </p:cNvPr>
          <p:cNvSpPr txBox="1"/>
          <p:nvPr/>
        </p:nvSpPr>
        <p:spPr>
          <a:xfrm>
            <a:off x="6685158" y="3224866"/>
            <a:ext cx="16271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TRANSFORMADOR</a:t>
            </a:r>
          </a:p>
          <a:p>
            <a:pPr algn="ctr"/>
            <a:r>
              <a:rPr lang="pt-BR" sz="900" b="1" dirty="0">
                <a:latin typeface="Montserrat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SWITCH BOARD</a:t>
            </a:r>
          </a:p>
        </p:txBody>
      </p:sp>
      <p:sp>
        <p:nvSpPr>
          <p:cNvPr id="55" name="CaixaDeTexto 97">
            <a:extLst>
              <a:ext uri="{FF2B5EF4-FFF2-40B4-BE49-F238E27FC236}">
                <a16:creationId xmlns:a16="http://schemas.microsoft.com/office/drawing/2014/main" id="{2968304D-BD9B-AB4C-9D1B-91987DFCECB1}"/>
              </a:ext>
            </a:extLst>
          </p:cNvPr>
          <p:cNvSpPr txBox="1"/>
          <p:nvPr/>
        </p:nvSpPr>
        <p:spPr>
          <a:xfrm>
            <a:off x="7910155" y="3224866"/>
            <a:ext cx="16271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TOTEM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CARREGADOR</a:t>
            </a: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56" name="CaixaDeTexto 97">
            <a:extLst>
              <a:ext uri="{FF2B5EF4-FFF2-40B4-BE49-F238E27FC236}">
                <a16:creationId xmlns:a16="http://schemas.microsoft.com/office/drawing/2014/main" id="{18677E9D-0C40-817A-3401-442DE4FC3DFF}"/>
              </a:ext>
            </a:extLst>
          </p:cNvPr>
          <p:cNvSpPr txBox="1"/>
          <p:nvPr/>
        </p:nvSpPr>
        <p:spPr>
          <a:xfrm>
            <a:off x="9045691" y="3224866"/>
            <a:ext cx="16271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SISTEMA DE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BATERIAS</a:t>
            </a: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57" name="CaixaDeTexto 97">
            <a:extLst>
              <a:ext uri="{FF2B5EF4-FFF2-40B4-BE49-F238E27FC236}">
                <a16:creationId xmlns:a16="http://schemas.microsoft.com/office/drawing/2014/main" id="{103FD72E-71C1-3B8B-ED68-2E1E41BFA4AB}"/>
              </a:ext>
            </a:extLst>
          </p:cNvPr>
          <p:cNvSpPr txBox="1"/>
          <p:nvPr/>
        </p:nvSpPr>
        <p:spPr>
          <a:xfrm>
            <a:off x="10121071" y="3224866"/>
            <a:ext cx="16271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SISTEMA DE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PROPULSÃO</a:t>
            </a: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955C270B-35C6-BA2C-42BD-EB27B37E15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18148" y="2667981"/>
            <a:ext cx="428812" cy="428812"/>
          </a:xfrm>
          <a:prstGeom prst="rect">
            <a:avLst/>
          </a:prstGeom>
        </p:spPr>
      </p:pic>
      <p:sp>
        <p:nvSpPr>
          <p:cNvPr id="1039" name="CaixaDeTexto 97">
            <a:extLst>
              <a:ext uri="{FF2B5EF4-FFF2-40B4-BE49-F238E27FC236}">
                <a16:creationId xmlns:a16="http://schemas.microsoft.com/office/drawing/2014/main" id="{406E6F6A-5F62-812A-D9AD-D7A39F09D8A2}"/>
              </a:ext>
            </a:extLst>
          </p:cNvPr>
          <p:cNvSpPr txBox="1"/>
          <p:nvPr/>
        </p:nvSpPr>
        <p:spPr>
          <a:xfrm>
            <a:off x="7167193" y="1635444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1º em 2015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Ampere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0D34DCC2-F7D1-BA6B-E18C-65CDCC4ECF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28743" y="1222731"/>
            <a:ext cx="395864" cy="395864"/>
          </a:xfrm>
          <a:prstGeom prst="rect">
            <a:avLst/>
          </a:prstGeom>
        </p:spPr>
      </p:pic>
      <p:sp>
        <p:nvSpPr>
          <p:cNvPr id="1042" name="CaixaDeTexto 97">
            <a:extLst>
              <a:ext uri="{FF2B5EF4-FFF2-40B4-BE49-F238E27FC236}">
                <a16:creationId xmlns:a16="http://schemas.microsoft.com/office/drawing/2014/main" id="{B0A066DF-7787-C071-755B-D9D7B9E3074B}"/>
              </a:ext>
            </a:extLst>
          </p:cNvPr>
          <p:cNvSpPr txBox="1"/>
          <p:nvPr/>
        </p:nvSpPr>
        <p:spPr>
          <a:xfrm>
            <a:off x="8515406" y="1635444"/>
            <a:ext cx="122253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+ 15 países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utilizam elétricas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043" name="Picture 8" descr="Flag of Norway - Wikipedia">
            <a:extLst>
              <a:ext uri="{FF2B5EF4-FFF2-40B4-BE49-F238E27FC236}">
                <a16:creationId xmlns:a16="http://schemas.microsoft.com/office/drawing/2014/main" id="{AC2485AF-92D2-20C2-5D99-E5ADB6C3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46" y="1221762"/>
            <a:ext cx="252000" cy="18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14">
            <a:extLst>
              <a:ext uri="{FF2B5EF4-FFF2-40B4-BE49-F238E27FC236}">
                <a16:creationId xmlns:a16="http://schemas.microsoft.com/office/drawing/2014/main" id="{DE5FA2E0-6D09-F9F0-CFCC-5D896560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248" y="1450078"/>
            <a:ext cx="252000" cy="1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6">
            <a:extLst>
              <a:ext uri="{FF2B5EF4-FFF2-40B4-BE49-F238E27FC236}">
                <a16:creationId xmlns:a16="http://schemas.microsoft.com/office/drawing/2014/main" id="{2D8CE846-B9CA-76A4-9BE3-C289B3BC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938" y="1450078"/>
            <a:ext cx="252000" cy="1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CaixaDeTexto 97">
            <a:extLst>
              <a:ext uri="{FF2B5EF4-FFF2-40B4-BE49-F238E27FC236}">
                <a16:creationId xmlns:a16="http://schemas.microsoft.com/office/drawing/2014/main" id="{5C2A6C2B-763D-6A2F-2BFF-745DF0B16F80}"/>
              </a:ext>
            </a:extLst>
          </p:cNvPr>
          <p:cNvSpPr txBox="1"/>
          <p:nvPr/>
        </p:nvSpPr>
        <p:spPr>
          <a:xfrm>
            <a:off x="9911548" y="1635444"/>
            <a:ext cx="1522682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~ 200 embarcações elétricas em operação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74B21950-8EE9-EB95-244A-A24CA09ADA50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6211097" y="3617456"/>
            <a:ext cx="0" cy="549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6C70A04E-05D0-20EF-9B3A-73B2F1439223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10934670" y="3617456"/>
            <a:ext cx="0" cy="549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4BFABB20-D223-720A-8415-EA88AAF17A44}"/>
              </a:ext>
            </a:extLst>
          </p:cNvPr>
          <p:cNvCxnSpPr>
            <a:cxnSpLocks/>
          </p:cNvCxnSpPr>
          <p:nvPr/>
        </p:nvCxnSpPr>
        <p:spPr>
          <a:xfrm>
            <a:off x="6192047" y="4168162"/>
            <a:ext cx="475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1" name="CaixaDeTexto 97">
            <a:extLst>
              <a:ext uri="{FF2B5EF4-FFF2-40B4-BE49-F238E27FC236}">
                <a16:creationId xmlns:a16="http://schemas.microsoft.com/office/drawing/2014/main" id="{58689680-5D53-466F-815B-41557D030FED}"/>
              </a:ext>
            </a:extLst>
          </p:cNvPr>
          <p:cNvSpPr txBox="1"/>
          <p:nvPr/>
        </p:nvSpPr>
        <p:spPr>
          <a:xfrm>
            <a:off x="5556684" y="4498830"/>
            <a:ext cx="3888024" cy="301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rgbClr val="C00000"/>
                </a:solidFill>
                <a:latin typeface="Montserrat"/>
                <a:ea typeface="Verdana"/>
                <a:cs typeface="Mongolian Baiti"/>
              </a:rPr>
              <a:t>Ganhos e eficiências operacionais</a:t>
            </a:r>
            <a:endParaRPr lang="pt-BR" sz="1200" b="1" dirty="0">
              <a:solidFill>
                <a:srgbClr val="C00000"/>
              </a:solidFill>
              <a:latin typeface="Montserrat"/>
              <a:ea typeface="Verdana"/>
              <a:cs typeface="Mongolian Baiti"/>
            </a:endParaRPr>
          </a:p>
          <a:p>
            <a:endParaRPr lang="pt-BR" sz="1200" dirty="0">
              <a:latin typeface="Montserrat"/>
              <a:ea typeface="Verdana"/>
              <a:cs typeface="Mongolian Baiti"/>
            </a:endParaRPr>
          </a:p>
        </p:txBody>
      </p:sp>
      <p:pic>
        <p:nvPicPr>
          <p:cNvPr id="1063" name="Picture 1062">
            <a:extLst>
              <a:ext uri="{FF2B5EF4-FFF2-40B4-BE49-F238E27FC236}">
                <a16:creationId xmlns:a16="http://schemas.microsoft.com/office/drawing/2014/main" id="{E6DA1995-3FA9-E28A-E3DF-825D6DB7137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53777" y="5418871"/>
            <a:ext cx="487614" cy="487614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9015421-9B9B-9188-0DC1-6394E2C7C8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9388" y="5384829"/>
            <a:ext cx="555699" cy="555699"/>
          </a:xfrm>
          <a:prstGeom prst="rect">
            <a:avLst/>
          </a:prstGeom>
        </p:spPr>
      </p:pic>
      <p:sp>
        <p:nvSpPr>
          <p:cNvPr id="1066" name="Isosceles Triangle 1065">
            <a:extLst>
              <a:ext uri="{FF2B5EF4-FFF2-40B4-BE49-F238E27FC236}">
                <a16:creationId xmlns:a16="http://schemas.microsoft.com/office/drawing/2014/main" id="{D56228BE-4C46-69E4-B604-A8E4B640DEDE}"/>
              </a:ext>
            </a:extLst>
          </p:cNvPr>
          <p:cNvSpPr/>
          <p:nvPr/>
        </p:nvSpPr>
        <p:spPr>
          <a:xfrm rot="10800000">
            <a:off x="6842510" y="6033287"/>
            <a:ext cx="180000" cy="180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7" name="CaixaDeTexto 97">
            <a:extLst>
              <a:ext uri="{FF2B5EF4-FFF2-40B4-BE49-F238E27FC236}">
                <a16:creationId xmlns:a16="http://schemas.microsoft.com/office/drawing/2014/main" id="{AC8D8232-5502-23B1-E637-0FD87D915CCA}"/>
              </a:ext>
            </a:extLst>
          </p:cNvPr>
          <p:cNvSpPr txBox="1"/>
          <p:nvPr/>
        </p:nvSpPr>
        <p:spPr>
          <a:xfrm>
            <a:off x="6753777" y="5006005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CUSTOS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MATRIZ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68" name="CaixaDeTexto 97">
            <a:extLst>
              <a:ext uri="{FF2B5EF4-FFF2-40B4-BE49-F238E27FC236}">
                <a16:creationId xmlns:a16="http://schemas.microsoft.com/office/drawing/2014/main" id="{BB803663-4B3E-DDB6-E40E-4827F5011544}"/>
              </a:ext>
            </a:extLst>
          </p:cNvPr>
          <p:cNvSpPr txBox="1"/>
          <p:nvPr/>
        </p:nvSpPr>
        <p:spPr>
          <a:xfrm>
            <a:off x="6896015" y="5981080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60-80%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4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69" name="CaixaDeTexto 97">
            <a:extLst>
              <a:ext uri="{FF2B5EF4-FFF2-40B4-BE49-F238E27FC236}">
                <a16:creationId xmlns:a16="http://schemas.microsoft.com/office/drawing/2014/main" id="{14B94DBE-DD7D-F6FC-3F83-266B95BCD423}"/>
              </a:ext>
            </a:extLst>
          </p:cNvPr>
          <p:cNvSpPr txBox="1"/>
          <p:nvPr/>
        </p:nvSpPr>
        <p:spPr>
          <a:xfrm>
            <a:off x="8213230" y="5006005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CUSTOS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MANUTENÇÃO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071" name="Picture 1070">
            <a:extLst>
              <a:ext uri="{FF2B5EF4-FFF2-40B4-BE49-F238E27FC236}">
                <a16:creationId xmlns:a16="http://schemas.microsoft.com/office/drawing/2014/main" id="{0DEFC425-4763-73F1-3689-79C8FA4908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532" y="5391193"/>
            <a:ext cx="555700" cy="555700"/>
          </a:xfrm>
          <a:prstGeom prst="rect">
            <a:avLst/>
          </a:prstGeom>
        </p:spPr>
      </p:pic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F4DE8E8F-D381-5401-40EF-17A0FB8F4A96}"/>
              </a:ext>
            </a:extLst>
          </p:cNvPr>
          <p:cNvGrpSpPr/>
          <p:nvPr/>
        </p:nvGrpSpPr>
        <p:grpSpPr>
          <a:xfrm>
            <a:off x="8146978" y="5398595"/>
            <a:ext cx="555700" cy="555700"/>
            <a:chOff x="7205221" y="5845437"/>
            <a:chExt cx="555700" cy="555700"/>
          </a:xfrm>
        </p:grpSpPr>
        <p:pic>
          <p:nvPicPr>
            <p:cNvPr id="1072" name="Picture 1071">
              <a:extLst>
                <a:ext uri="{FF2B5EF4-FFF2-40B4-BE49-F238E27FC236}">
                  <a16:creationId xmlns:a16="http://schemas.microsoft.com/office/drawing/2014/main" id="{31EE6DD8-223B-352F-E8F7-C6D69887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05221" y="5845437"/>
              <a:ext cx="555700" cy="555700"/>
            </a:xfrm>
            <a:prstGeom prst="rect">
              <a:avLst/>
            </a:prstGeom>
          </p:spPr>
        </p:pic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398C5185-5CE0-E046-E3E2-50FCE0A0C17A}"/>
                </a:ext>
              </a:extLst>
            </p:cNvPr>
            <p:cNvSpPr/>
            <p:nvPr/>
          </p:nvSpPr>
          <p:spPr>
            <a:xfrm>
              <a:off x="7205221" y="5981080"/>
              <a:ext cx="555700" cy="199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17C30CE8-1C49-8A29-69F7-FC8B1690B185}"/>
                </a:ext>
              </a:extLst>
            </p:cNvPr>
            <p:cNvGrpSpPr/>
            <p:nvPr/>
          </p:nvGrpSpPr>
          <p:grpSpPr>
            <a:xfrm>
              <a:off x="7319075" y="5884693"/>
              <a:ext cx="312622" cy="320205"/>
              <a:chOff x="8809539" y="5069179"/>
              <a:chExt cx="487614" cy="499442"/>
            </a:xfrm>
          </p:grpSpPr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131DC42F-F7CF-9FC2-089C-529589D005B7}"/>
                  </a:ext>
                </a:extLst>
              </p:cNvPr>
              <p:cNvSpPr/>
              <p:nvPr/>
            </p:nvSpPr>
            <p:spPr>
              <a:xfrm>
                <a:off x="8810228" y="5069179"/>
                <a:ext cx="486237" cy="4994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073" name="Picture 1072">
                <a:extLst>
                  <a:ext uri="{FF2B5EF4-FFF2-40B4-BE49-F238E27FC236}">
                    <a16:creationId xmlns:a16="http://schemas.microsoft.com/office/drawing/2014/main" id="{26F40F1B-0B83-C133-7EF2-570C83775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09539" y="5075093"/>
                <a:ext cx="487614" cy="487614"/>
              </a:xfrm>
              <a:prstGeom prst="rect">
                <a:avLst/>
              </a:prstGeom>
            </p:spPr>
          </p:pic>
        </p:grpSp>
      </p:grpSp>
      <p:sp>
        <p:nvSpPr>
          <p:cNvPr id="1078" name="Isosceles Triangle 1077">
            <a:extLst>
              <a:ext uri="{FF2B5EF4-FFF2-40B4-BE49-F238E27FC236}">
                <a16:creationId xmlns:a16="http://schemas.microsoft.com/office/drawing/2014/main" id="{8472DB4B-5725-1833-29D5-BD1252A7CFA0}"/>
              </a:ext>
            </a:extLst>
          </p:cNvPr>
          <p:cNvSpPr/>
          <p:nvPr/>
        </p:nvSpPr>
        <p:spPr>
          <a:xfrm rot="10800000">
            <a:off x="8271756" y="6033287"/>
            <a:ext cx="180000" cy="1800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9" name="CaixaDeTexto 97">
            <a:extLst>
              <a:ext uri="{FF2B5EF4-FFF2-40B4-BE49-F238E27FC236}">
                <a16:creationId xmlns:a16="http://schemas.microsoft.com/office/drawing/2014/main" id="{15C932BF-F9CC-FD5B-19BA-B04290696D96}"/>
              </a:ext>
            </a:extLst>
          </p:cNvPr>
          <p:cNvSpPr txBox="1"/>
          <p:nvPr/>
        </p:nvSpPr>
        <p:spPr>
          <a:xfrm>
            <a:off x="8325261" y="5981080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50-70%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4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80" name="CaixaDeTexto 97">
            <a:extLst>
              <a:ext uri="{FF2B5EF4-FFF2-40B4-BE49-F238E27FC236}">
                <a16:creationId xmlns:a16="http://schemas.microsoft.com/office/drawing/2014/main" id="{C0ABE8C7-A2D6-C645-6C07-A4D5F2239F05}"/>
              </a:ext>
            </a:extLst>
          </p:cNvPr>
          <p:cNvSpPr txBox="1"/>
          <p:nvPr/>
        </p:nvSpPr>
        <p:spPr>
          <a:xfrm>
            <a:off x="9594717" y="5006005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VÍDA ÚTIL</a:t>
            </a:r>
          </a:p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BATERIAS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A4166-3D7B-9914-D904-C3A6F7CE80B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79862" y="5437851"/>
            <a:ext cx="358137" cy="358137"/>
          </a:xfrm>
          <a:prstGeom prst="rect">
            <a:avLst/>
          </a:prstGeom>
        </p:spPr>
      </p:pic>
      <p:pic>
        <p:nvPicPr>
          <p:cNvPr id="5" name="Graphic 4" descr="Battery charging with solid fill">
            <a:extLst>
              <a:ext uri="{FF2B5EF4-FFF2-40B4-BE49-F238E27FC236}">
                <a16:creationId xmlns:a16="http://schemas.microsoft.com/office/drawing/2014/main" id="{E9BC61C4-F972-CF68-365F-2EA748DA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05147" y="5485529"/>
            <a:ext cx="255334" cy="169556"/>
          </a:xfrm>
          <a:prstGeom prst="rect">
            <a:avLst/>
          </a:prstGeom>
        </p:spPr>
      </p:pic>
      <p:sp>
        <p:nvSpPr>
          <p:cNvPr id="6" name="CaixaDeTexto 97">
            <a:extLst>
              <a:ext uri="{FF2B5EF4-FFF2-40B4-BE49-F238E27FC236}">
                <a16:creationId xmlns:a16="http://schemas.microsoft.com/office/drawing/2014/main" id="{81615E09-ABEA-11EB-4E56-61EE4991ED88}"/>
              </a:ext>
            </a:extLst>
          </p:cNvPr>
          <p:cNvSpPr txBox="1"/>
          <p:nvPr/>
        </p:nvSpPr>
        <p:spPr>
          <a:xfrm>
            <a:off x="9611415" y="5763975"/>
            <a:ext cx="710970" cy="2263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FJORD1</a:t>
            </a: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7" name="CaixaDeTexto 97">
            <a:extLst>
              <a:ext uri="{FF2B5EF4-FFF2-40B4-BE49-F238E27FC236}">
                <a16:creationId xmlns:a16="http://schemas.microsoft.com/office/drawing/2014/main" id="{8DFF4B4B-1047-A8D9-4EFB-C557C054A07A}"/>
              </a:ext>
            </a:extLst>
          </p:cNvPr>
          <p:cNvSpPr txBox="1"/>
          <p:nvPr/>
        </p:nvSpPr>
        <p:spPr>
          <a:xfrm>
            <a:off x="9619540" y="5993419"/>
            <a:ext cx="1111398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10 anos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4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8" name="CaixaDeTexto 97">
            <a:extLst>
              <a:ext uri="{FF2B5EF4-FFF2-40B4-BE49-F238E27FC236}">
                <a16:creationId xmlns:a16="http://schemas.microsoft.com/office/drawing/2014/main" id="{55A6F416-8847-C972-1A96-F72B8E84CDF0}"/>
              </a:ext>
            </a:extLst>
          </p:cNvPr>
          <p:cNvSpPr txBox="1"/>
          <p:nvPr/>
        </p:nvSpPr>
        <p:spPr>
          <a:xfrm>
            <a:off x="10062554" y="5599286"/>
            <a:ext cx="555699" cy="39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900" b="1" dirty="0">
                <a:solidFill>
                  <a:srgbClr val="333333"/>
                </a:solidFill>
                <a:latin typeface="Poppins" panose="00000500000000000000" pitchFamily="2" charset="0"/>
                <a:ea typeface="Verdana" panose="020B0604030504040204" pitchFamily="34" charset="0"/>
                <a:cs typeface="Mongolian Baiti" panose="03000500000000000000" pitchFamily="66" charset="0"/>
              </a:rPr>
              <a:t>75/80%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900" b="1" dirty="0">
              <a:latin typeface="Montserrat" panose="00000500000000000000" pitchFamily="2" charset="0"/>
              <a:ea typeface="Verdana" panose="020B0604030504040204" pitchFamily="34" charset="0"/>
              <a:cs typeface="Mongolian Baiti" panose="03000500000000000000" pitchFamily="66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B7644DB-C369-A1DD-DB95-AD00E27C7782}"/>
              </a:ext>
            </a:extLst>
          </p:cNvPr>
          <p:cNvSpPr/>
          <p:nvPr/>
        </p:nvSpPr>
        <p:spPr>
          <a:xfrm rot="5400000">
            <a:off x="6594487" y="2912532"/>
            <a:ext cx="219633" cy="13731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CB08E9D-191A-B6C4-90F4-24523201A8A9}"/>
              </a:ext>
            </a:extLst>
          </p:cNvPr>
          <p:cNvSpPr/>
          <p:nvPr/>
        </p:nvSpPr>
        <p:spPr>
          <a:xfrm rot="5400000">
            <a:off x="8117157" y="2912532"/>
            <a:ext cx="219633" cy="13731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AC5442D-5286-81CB-6C80-4E327B267011}"/>
              </a:ext>
            </a:extLst>
          </p:cNvPr>
          <p:cNvSpPr/>
          <p:nvPr/>
        </p:nvSpPr>
        <p:spPr>
          <a:xfrm rot="5400000">
            <a:off x="9193020" y="2912532"/>
            <a:ext cx="219633" cy="13731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2F809B4-BDF3-2903-372B-A7F0A4D7E01F}"/>
              </a:ext>
            </a:extLst>
          </p:cNvPr>
          <p:cNvSpPr/>
          <p:nvPr/>
        </p:nvSpPr>
        <p:spPr>
          <a:xfrm rot="5400000">
            <a:off x="10284003" y="2912532"/>
            <a:ext cx="219633" cy="13731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09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502CD-6037-9123-2E97-EBB3C652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88542B4-CD38-241D-F876-0E8D05FCC4B8}"/>
              </a:ext>
            </a:extLst>
          </p:cNvPr>
          <p:cNvSpPr/>
          <p:nvPr/>
        </p:nvSpPr>
        <p:spPr>
          <a:xfrm>
            <a:off x="274320" y="2871216"/>
            <a:ext cx="6314765" cy="37795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AAD118-6738-C920-AC26-0AB06B826A46}"/>
              </a:ext>
            </a:extLst>
          </p:cNvPr>
          <p:cNvSpPr/>
          <p:nvPr/>
        </p:nvSpPr>
        <p:spPr>
          <a:xfrm>
            <a:off x="6659211" y="2871216"/>
            <a:ext cx="5348513" cy="37795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49752-A66C-2D60-23E8-1FBF59CE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00" b="8175"/>
          <a:stretch/>
        </p:blipFill>
        <p:spPr>
          <a:xfrm>
            <a:off x="371458" y="5189080"/>
            <a:ext cx="5809302" cy="13066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2C35B4-14BE-630C-0A99-33BAE127968D}"/>
              </a:ext>
            </a:extLst>
          </p:cNvPr>
          <p:cNvSpPr/>
          <p:nvPr/>
        </p:nvSpPr>
        <p:spPr>
          <a:xfrm>
            <a:off x="6659211" y="2190310"/>
            <a:ext cx="1139782" cy="2346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FB-50N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315FF-4004-252E-FAD9-37ADD919FE20}"/>
              </a:ext>
            </a:extLst>
          </p:cNvPr>
          <p:cNvSpPr/>
          <p:nvPr/>
        </p:nvSpPr>
        <p:spPr>
          <a:xfrm>
            <a:off x="6659211" y="2462260"/>
            <a:ext cx="1139782" cy="234615"/>
          </a:xfrm>
          <a:prstGeom prst="rect">
            <a:avLst/>
          </a:prstGeom>
          <a:solidFill>
            <a:srgbClr val="D9D9D9"/>
          </a:solidFill>
          <a:ln w="28575">
            <a:solidFill>
              <a:srgbClr val="E820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FB-70N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09EB5C-4B73-D205-30E2-508373B693BE}"/>
              </a:ext>
            </a:extLst>
          </p:cNvPr>
          <p:cNvSpPr/>
          <p:nvPr/>
        </p:nvSpPr>
        <p:spPr>
          <a:xfrm>
            <a:off x="6659211" y="1374457"/>
            <a:ext cx="1139782" cy="234615"/>
          </a:xfrm>
          <a:prstGeom prst="rect">
            <a:avLst/>
          </a:prstGeom>
          <a:solidFill>
            <a:srgbClr val="D9D9D9"/>
          </a:solidFill>
          <a:ln w="28575">
            <a:solidFill>
              <a:srgbClr val="70AD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FB-18N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7340BA-A5D6-C5B3-F4CD-B32D656EFD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10"/>
          <a:stretch/>
        </p:blipFill>
        <p:spPr>
          <a:xfrm>
            <a:off x="6794624" y="5232844"/>
            <a:ext cx="3027610" cy="1134919"/>
          </a:xfrm>
          <a:prstGeom prst="rect">
            <a:avLst/>
          </a:prstGeom>
        </p:spPr>
      </p:pic>
      <p:sp>
        <p:nvSpPr>
          <p:cNvPr id="3" name="CaixaDeTexto 10">
            <a:extLst>
              <a:ext uri="{FF2B5EF4-FFF2-40B4-BE49-F238E27FC236}">
                <a16:creationId xmlns:a16="http://schemas.microsoft.com/office/drawing/2014/main" id="{E11A6BD3-2132-234B-67AE-61823076B0D2}"/>
              </a:ext>
            </a:extLst>
          </p:cNvPr>
          <p:cNvSpPr txBox="1"/>
          <p:nvPr/>
        </p:nvSpPr>
        <p:spPr>
          <a:xfrm>
            <a:off x="6741278" y="2939200"/>
            <a:ext cx="488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accent6"/>
                </a:solidFill>
                <a:latin typeface="Montserrat" panose="00000500000000000000" pitchFamily="2" charset="0"/>
              </a:rPr>
              <a:t>Sob demanda ou Baixa frequência</a:t>
            </a:r>
          </a:p>
        </p:txBody>
      </p:sp>
      <p:sp>
        <p:nvSpPr>
          <p:cNvPr id="7" name="CaixaDeTexto 10">
            <a:extLst>
              <a:ext uri="{FF2B5EF4-FFF2-40B4-BE49-F238E27FC236}">
                <a16:creationId xmlns:a16="http://schemas.microsoft.com/office/drawing/2014/main" id="{4AC4364B-8EFF-66FC-29F2-4A482E9D53DC}"/>
              </a:ext>
            </a:extLst>
          </p:cNvPr>
          <p:cNvSpPr txBox="1"/>
          <p:nvPr/>
        </p:nvSpPr>
        <p:spPr>
          <a:xfrm>
            <a:off x="6741278" y="3286472"/>
            <a:ext cx="5048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Montserrat" panose="00000500000000000000" pitchFamily="2" charset="0"/>
              </a:rPr>
              <a:t>Embarcações de baixa capacidade, trazendo agilidade no tempo de docagem e redução do consumo de energia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7E3C419-2F7F-5DDB-A8CD-AB88E56438DD}"/>
              </a:ext>
            </a:extLst>
          </p:cNvPr>
          <p:cNvSpPr txBox="1"/>
          <p:nvPr/>
        </p:nvSpPr>
        <p:spPr>
          <a:xfrm>
            <a:off x="279815" y="2928297"/>
            <a:ext cx="230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E820CB"/>
                </a:solidFill>
                <a:latin typeface="Montserrat" panose="00000500000000000000" pitchFamily="2" charset="0"/>
              </a:rPr>
              <a:t>Alta demanda</a:t>
            </a:r>
          </a:p>
        </p:txBody>
      </p:sp>
      <p:sp>
        <p:nvSpPr>
          <p:cNvPr id="15" name="CaixaDeTexto 10">
            <a:extLst>
              <a:ext uri="{FF2B5EF4-FFF2-40B4-BE49-F238E27FC236}">
                <a16:creationId xmlns:a16="http://schemas.microsoft.com/office/drawing/2014/main" id="{D93DC03C-9F4E-0428-DF98-8E6DF110939F}"/>
              </a:ext>
            </a:extLst>
          </p:cNvPr>
          <p:cNvSpPr txBox="1"/>
          <p:nvPr/>
        </p:nvSpPr>
        <p:spPr>
          <a:xfrm>
            <a:off x="2031302" y="2948344"/>
            <a:ext cx="466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Montserrat" panose="00000500000000000000" pitchFamily="2" charset="0"/>
              </a:rPr>
              <a:t>Embarcações de alta capacidade,  adequando-se as operações com alta frequência e alta demanda</a:t>
            </a:r>
          </a:p>
        </p:txBody>
      </p:sp>
      <p:sp>
        <p:nvSpPr>
          <p:cNvPr id="27" name="CaixaDeTexto 10">
            <a:extLst>
              <a:ext uri="{FF2B5EF4-FFF2-40B4-BE49-F238E27FC236}">
                <a16:creationId xmlns:a16="http://schemas.microsoft.com/office/drawing/2014/main" id="{570712D3-234C-1BCB-FA26-DE83FD97FA58}"/>
              </a:ext>
            </a:extLst>
          </p:cNvPr>
          <p:cNvSpPr txBox="1"/>
          <p:nvPr/>
        </p:nvSpPr>
        <p:spPr>
          <a:xfrm>
            <a:off x="490247" y="1336940"/>
            <a:ext cx="5690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" panose="00000500000000000000" pitchFamily="2" charset="0"/>
              </a:rPr>
              <a:t>Dimensionamento de </a:t>
            </a:r>
            <a:r>
              <a:rPr lang="pt-BR" sz="1600" b="1" dirty="0">
                <a:latin typeface="Montserrat" panose="00000500000000000000" pitchFamily="2" charset="0"/>
              </a:rPr>
              <a:t>9 tipos de embarcações</a:t>
            </a:r>
            <a:r>
              <a:rPr lang="pt-BR" sz="1600" dirty="0">
                <a:latin typeface="Montserrat" panose="00000500000000000000" pitchFamily="2" charset="0"/>
              </a:rPr>
              <a:t> (5 </a:t>
            </a:r>
            <a:r>
              <a:rPr lang="pt-BR" sz="1600" dirty="0" err="1">
                <a:latin typeface="Montserrat" panose="00000500000000000000" pitchFamily="2" charset="0"/>
              </a:rPr>
              <a:t>Ferryboats</a:t>
            </a:r>
            <a:r>
              <a:rPr lang="pt-BR" sz="1600" dirty="0">
                <a:latin typeface="Montserrat" panose="00000500000000000000" pitchFamily="2" charset="0"/>
              </a:rPr>
              <a:t>, 3 Lanchas), se adequando as características de cada travessia, como o objetivo de melhorar o serviço, eficiência na manutenção e interoperabilidade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2323D2-BBE3-14B6-03AB-DD5301F84F69}"/>
              </a:ext>
            </a:extLst>
          </p:cNvPr>
          <p:cNvSpPr/>
          <p:nvPr/>
        </p:nvSpPr>
        <p:spPr>
          <a:xfrm>
            <a:off x="6659211" y="1646408"/>
            <a:ext cx="1139782" cy="2346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FB-28N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4069C7-512E-EF00-BCF4-F7AB278DB01C}"/>
              </a:ext>
            </a:extLst>
          </p:cNvPr>
          <p:cNvSpPr/>
          <p:nvPr/>
        </p:nvSpPr>
        <p:spPr>
          <a:xfrm>
            <a:off x="6659211" y="1918359"/>
            <a:ext cx="1139782" cy="2346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FB-40N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22D5F7-0F0D-B2BA-88B9-901076604171}"/>
              </a:ext>
            </a:extLst>
          </p:cNvPr>
          <p:cNvSpPr/>
          <p:nvPr/>
        </p:nvSpPr>
        <p:spPr>
          <a:xfrm>
            <a:off x="7873331" y="1370603"/>
            <a:ext cx="1139782" cy="234615"/>
          </a:xfrm>
          <a:prstGeom prst="rect">
            <a:avLst/>
          </a:prstGeom>
          <a:solidFill>
            <a:srgbClr val="D9D9D9"/>
          </a:solidFill>
          <a:ln w="28575">
            <a:solidFill>
              <a:srgbClr val="70AD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CAT-100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70B499-8C52-3B4B-A754-DD49D5FF3B95}"/>
              </a:ext>
            </a:extLst>
          </p:cNvPr>
          <p:cNvSpPr/>
          <p:nvPr/>
        </p:nvSpPr>
        <p:spPr>
          <a:xfrm>
            <a:off x="7873880" y="1642109"/>
            <a:ext cx="1139782" cy="2346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CAT-250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8C5D4B-B0DC-BF94-806D-0E27E629B2C1}"/>
              </a:ext>
            </a:extLst>
          </p:cNvPr>
          <p:cNvSpPr/>
          <p:nvPr/>
        </p:nvSpPr>
        <p:spPr>
          <a:xfrm>
            <a:off x="7873331" y="1913615"/>
            <a:ext cx="1139782" cy="234615"/>
          </a:xfrm>
          <a:prstGeom prst="rect">
            <a:avLst/>
          </a:prstGeom>
          <a:solidFill>
            <a:srgbClr val="D9D9D9"/>
          </a:solidFill>
          <a:ln w="28575">
            <a:solidFill>
              <a:srgbClr val="E820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CAT-380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8F70A5-CDA8-435E-B912-405CAE57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471" y="4290137"/>
            <a:ext cx="1544133" cy="5554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18E4BC-8566-782E-2BD3-742CD0670B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068"/>
          <a:stretch/>
        </p:blipFill>
        <p:spPr>
          <a:xfrm>
            <a:off x="386605" y="3644290"/>
            <a:ext cx="4333631" cy="148795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6F2BAFD-9DC8-B2D3-7C5B-3D19753372DE}"/>
              </a:ext>
            </a:extLst>
          </p:cNvPr>
          <p:cNvSpPr/>
          <p:nvPr/>
        </p:nvSpPr>
        <p:spPr>
          <a:xfrm>
            <a:off x="9087451" y="1364734"/>
            <a:ext cx="1139782" cy="234615"/>
          </a:xfrm>
          <a:prstGeom prst="rect">
            <a:avLst/>
          </a:prstGeom>
          <a:solidFill>
            <a:srgbClr val="D9D9D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EMP-50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AE7C47-7FEA-DB83-06CD-47BCB2695FAB}"/>
              </a:ext>
            </a:extLst>
          </p:cNvPr>
          <p:cNvSpPr/>
          <p:nvPr/>
        </p:nvSpPr>
        <p:spPr>
          <a:xfrm>
            <a:off x="6659211" y="1069065"/>
            <a:ext cx="1139782" cy="23461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Ferryboats</a:t>
            </a:r>
            <a:endParaRPr lang="pt-BR" sz="1200" b="1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02B8CB-C5E1-E6BB-70AB-486747C9BF65}"/>
              </a:ext>
            </a:extLst>
          </p:cNvPr>
          <p:cNvSpPr/>
          <p:nvPr/>
        </p:nvSpPr>
        <p:spPr>
          <a:xfrm>
            <a:off x="7873331" y="1064447"/>
            <a:ext cx="1139782" cy="23461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Catamarã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C01719-AB51-14DA-286E-982C95F6107A}"/>
              </a:ext>
            </a:extLst>
          </p:cNvPr>
          <p:cNvSpPr/>
          <p:nvPr/>
        </p:nvSpPr>
        <p:spPr>
          <a:xfrm>
            <a:off x="9087451" y="1074910"/>
            <a:ext cx="1139782" cy="23461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Empurrador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3936E78F-EE31-EE8B-9E92-1C3A51870B88}"/>
              </a:ext>
            </a:extLst>
          </p:cNvPr>
          <p:cNvSpPr txBox="1"/>
          <p:nvPr/>
        </p:nvSpPr>
        <p:spPr>
          <a:xfrm>
            <a:off x="319670" y="529714"/>
            <a:ext cx="96467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Montserrat"/>
                <a:ea typeface="Microsoft JhengHei"/>
                <a:cs typeface="Poppins"/>
              </a:rPr>
              <a:t>Novo Sistema de Travessias </a:t>
            </a:r>
            <a:r>
              <a:rPr lang="pt-BR" sz="2400" b="1" dirty="0">
                <a:latin typeface="Montserrat"/>
                <a:ea typeface="Microsoft JhengHei"/>
                <a:cs typeface="Poppins"/>
              </a:rPr>
              <a:t>– Padronização da Frota</a:t>
            </a:r>
          </a:p>
        </p:txBody>
      </p:sp>
      <p:cxnSp>
        <p:nvCxnSpPr>
          <p:cNvPr id="8" name="Conector Reto 13">
            <a:extLst>
              <a:ext uri="{FF2B5EF4-FFF2-40B4-BE49-F238E27FC236}">
                <a16:creationId xmlns:a16="http://schemas.microsoft.com/office/drawing/2014/main" id="{C41F23BF-4E5A-2B25-2309-7FA9B4FB3772}"/>
              </a:ext>
            </a:extLst>
          </p:cNvPr>
          <p:cNvCxnSpPr>
            <a:cxnSpLocks/>
          </p:cNvCxnSpPr>
          <p:nvPr/>
        </p:nvCxnSpPr>
        <p:spPr>
          <a:xfrm flipH="1">
            <a:off x="9568206" y="823842"/>
            <a:ext cx="23642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815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0C93064EE90F45943BFE6320769283" ma:contentTypeVersion="13" ma:contentTypeDescription="Crie um novo documento." ma:contentTypeScope="" ma:versionID="3223c550d176bb031c76e8bf4de2047d">
  <xsd:schema xmlns:xsd="http://www.w3.org/2001/XMLSchema" xmlns:xs="http://www.w3.org/2001/XMLSchema" xmlns:p="http://schemas.microsoft.com/office/2006/metadata/properties" xmlns:ns2="730125fc-ebc8-4455-853d-07b0b4f9bddd" xmlns:ns3="96ca9473-28de-45f3-ac64-0ada85afc80b" targetNamespace="http://schemas.microsoft.com/office/2006/metadata/properties" ma:root="true" ma:fieldsID="055a732125ab2a621b8e78cc45734b9c" ns2:_="" ns3:_="">
    <xsd:import namespace="730125fc-ebc8-4455-853d-07b0b4f9bddd"/>
    <xsd:import namespace="96ca9473-28de-45f3-ac64-0ada85afc8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125fc-ebc8-4455-853d-07b0b4f9b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2dab9438-f903-450b-a158-c86bb4a35d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a9473-28de-45f3-ac64-0ada85afc80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4aaf37c-cdf0-4b77-864e-631dcaeba1bb}" ma:internalName="TaxCatchAll" ma:showField="CatchAllData" ma:web="96ca9473-28de-45f3-ac64-0ada85afc8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��< ? x m l   v e r s i o n = " 1 . 0 "   e n c o d i n g = " u t f - 1 6 " ? > < p r o p e r t i e s   x m l n s = " h t t p : / / w w w . i m a n a g e . c o m / w o r k / x m l s c h e m a " >  
     < d o c u m e n t i d > D O C S ! 3 4 4 1 4 4 7 . 1 < / d o c u m e n t i d >  
     < s e n d e r i d > C A M I L A . N E V E S < / s e n d e r i d >  
     < s e n d e r e m a i l > C A M I L A . N E V E S @ M A D R O N A F I A L H O . C O M . B R < / s e n d e r e m a i l >  
     < l a s t m o d i f i e d > 2 0 2 4 - 0 4 - 2 5 T 1 1 : 5 2 : 1 7 . 0 0 0 0 0 0 0 - 0 3 : 0 0 < / l a s t m o d i f i e d >  
     < d a t a b a s e > D O C S < / d a t a b a s e >  
 < / p r o p e r t i e s > 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ca9473-28de-45f3-ac64-0ada85afc80b" xsi:nil="true"/>
    <lcf76f155ced4ddcb4097134ff3c332f xmlns="730125fc-ebc8-4455-853d-07b0b4f9bd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2A2691-4708-4BF2-8346-C16375CBAFF5}"/>
</file>

<file path=customXml/itemProps2.xml><?xml version="1.0" encoding="utf-8"?>
<ds:datastoreItem xmlns:ds="http://schemas.openxmlformats.org/officeDocument/2006/customXml" ds:itemID="{46B74DEC-B36E-45BB-AC2E-C88B31B13619}">
  <ds:schemaRefs>
    <ds:schemaRef ds:uri="http://www.imanage.com/work/xmlschema"/>
  </ds:schemaRefs>
</ds:datastoreItem>
</file>

<file path=customXml/itemProps3.xml><?xml version="1.0" encoding="utf-8"?>
<ds:datastoreItem xmlns:ds="http://schemas.openxmlformats.org/officeDocument/2006/customXml" ds:itemID="{0D1912F6-A383-476F-85C1-F25C7943925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431416A-098C-46F7-BB45-1127544E7E8E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730125fc-ebc8-4455-853d-07b0b4f9bddd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6ca9473-28de-45f3-ac64-0ada85afc8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1611</Words>
  <Application>Microsoft Office PowerPoint</Application>
  <PresentationFormat>Widescreen</PresentationFormat>
  <Paragraphs>354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Google Sans</vt:lpstr>
      <vt:lpstr>Montserrat</vt:lpstr>
      <vt:lpstr>Poppins</vt:lpstr>
      <vt:lpstr>Symbol</vt:lpstr>
      <vt:lpstr>Verdana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Rocha</dc:creator>
  <cp:lastModifiedBy>Bruno Moreno Martin</cp:lastModifiedBy>
  <cp:revision>32</cp:revision>
  <dcterms:created xsi:type="dcterms:W3CDTF">2023-03-16T21:20:46Z</dcterms:created>
  <dcterms:modified xsi:type="dcterms:W3CDTF">2025-05-29T18:12:20Z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0x010100E40C93064EE90F45943BFE6320769283</vt:lpwstr>
  </property>
  <property fmtid="{D5CDD505-2E9C-101B-9397-08002B2CF9AE}" pid="3" name="MediaServiceImageTags">
    <vt:lpwstr/>
  </property>
  <property fmtid="{D5CDD505-2E9C-101B-9397-08002B2CF9AE}" pid="4" name="Order">
    <vt:r8>4951200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