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63" r:id="rId5"/>
    <p:sldId id="325" r:id="rId6"/>
    <p:sldId id="356" r:id="rId7"/>
    <p:sldId id="370" r:id="rId8"/>
    <p:sldId id="353" r:id="rId9"/>
    <p:sldId id="409" r:id="rId10"/>
    <p:sldId id="333" r:id="rId11"/>
    <p:sldId id="424" r:id="rId12"/>
    <p:sldId id="419" r:id="rId13"/>
    <p:sldId id="342" r:id="rId14"/>
    <p:sldId id="414" r:id="rId15"/>
    <p:sldId id="418" r:id="rId16"/>
    <p:sldId id="415" r:id="rId17"/>
    <p:sldId id="412" r:id="rId18"/>
    <p:sldId id="421" r:id="rId19"/>
    <p:sldId id="427" r:id="rId20"/>
    <p:sldId id="430" r:id="rId21"/>
    <p:sldId id="422" r:id="rId22"/>
    <p:sldId id="420" r:id="rId23"/>
    <p:sldId id="426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6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EA7E81-D95B-E3FA-D216-138B0AF63ED4}" name="Priscila Damasio" initials="PD" userId="S::Priscila.Damasio@logiteng.com::44e83ed5-f623-4739-a4a6-03b3f9441365" providerId="AD"/>
  <p188:author id="{29616DCA-A35C-DE91-75AF-B3928A5722C0}" name="Marina Fontão Zago" initials="MFZ" userId="S::marina.zago@sp.gov.br::d244f0af-00f1-4a9a-87bd-353ffe6d0226" providerId="AD"/>
  <p188:author id="{03A054E9-E89B-316D-6FB5-CA5A89BEA95E}" name="Edgard Benozatti Neto" initials="EBN" userId="S::ebneto@sp.gov.br::f21ea448-09d1-46fc-96f2-439ae8dcdac8" providerId="AD"/>
  <p188:author id="{B7B296F5-9E09-83BF-B846-16AEFD3E1EE8}" name="Izabel Dompieri de Assis" initials="IDdA" userId="S::izabeldompieri@sp.gov.br::3d3ffbdb-0e51-4096-ad54-92ac475a2ea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85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92430" autoAdjust="0"/>
  </p:normalViewPr>
  <p:slideViewPr>
    <p:cSldViewPr showGuides="1">
      <p:cViewPr varScale="1">
        <p:scale>
          <a:sx n="105" d="100"/>
          <a:sy n="105" d="100"/>
        </p:scale>
        <p:origin x="774" y="114"/>
      </p:cViewPr>
      <p:guideLst>
        <p:guide orient="horz" pos="2160"/>
        <p:guide pos="1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bneto\Dropbox\@Segov\@Bloco%20Noroeste\Modelo\v26\MEF%205o%20Lote%20Concessoes%20Rodov%20V26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0289592760181"/>
          <c:y val="0.1735880545893595"/>
          <c:w val="0.85358190045248872"/>
          <c:h val="0.5527456060505420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WORD!$A$110</c:f>
              <c:strCache>
                <c:ptCount val="1"/>
                <c:pt idx="0">
                  <c:v>Trabalhos Iniciais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WORD!$B$110:$AE$110</c:f>
              <c:numCache>
                <c:formatCode>_-* #,##0_-;\-* #,##0_-;_-* "-"??_-;_-@_-</c:formatCode>
                <c:ptCount val="30"/>
                <c:pt idx="0">
                  <c:v>38514190.46463412</c:v>
                </c:pt>
                <c:pt idx="1">
                  <c:v>0</c:v>
                </c:pt>
                <c:pt idx="2">
                  <c:v>18897513.108514998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1-4F3D-AA62-F95E548473A8}"/>
            </c:ext>
          </c:extLst>
        </c:ser>
        <c:ser>
          <c:idx val="2"/>
          <c:order val="1"/>
          <c:tx>
            <c:strRef>
              <c:f>WORD!$A$112</c:f>
              <c:strCache>
                <c:ptCount val="1"/>
                <c:pt idx="0">
                  <c:v>Ampliação Principal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WORD!$B$112:$AE$112</c:f>
              <c:numCache>
                <c:formatCode>_-* #,##0_-;\-* #,##0_-;_-* "-"??_-;_-@_-</c:formatCode>
                <c:ptCount val="30"/>
                <c:pt idx="0">
                  <c:v>0</c:v>
                </c:pt>
                <c:pt idx="1">
                  <c:v>200306368.90691972</c:v>
                </c:pt>
                <c:pt idx="2">
                  <c:v>444144041.77997679</c:v>
                </c:pt>
                <c:pt idx="3">
                  <c:v>598771963.16974044</c:v>
                </c:pt>
                <c:pt idx="4">
                  <c:v>315456066.24596411</c:v>
                </c:pt>
                <c:pt idx="5">
                  <c:v>182957057.890481</c:v>
                </c:pt>
                <c:pt idx="6">
                  <c:v>134790858.3653338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2960949.8902814039</c:v>
                </c:pt>
                <c:pt idx="14">
                  <c:v>31796584.954670452</c:v>
                </c:pt>
                <c:pt idx="15">
                  <c:v>134199356.61159837</c:v>
                </c:pt>
                <c:pt idx="16">
                  <c:v>139749924.64908886</c:v>
                </c:pt>
                <c:pt idx="17">
                  <c:v>26249746.049606092</c:v>
                </c:pt>
                <c:pt idx="18">
                  <c:v>39374619.07440915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C1-4F3D-AA62-F95E548473A8}"/>
            </c:ext>
          </c:extLst>
        </c:ser>
        <c:ser>
          <c:idx val="0"/>
          <c:order val="2"/>
          <c:tx>
            <c:strRef>
              <c:f>WORD!$A$111</c:f>
              <c:strCache>
                <c:ptCount val="1"/>
                <c:pt idx="0">
                  <c:v>Restauração Rodoviária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WORD!$B$111:$AE$111</c:f>
              <c:numCache>
                <c:formatCode>_-* #,##0_-;\-* #,##0_-;_-* "-"??_-;_-@_-</c:formatCode>
                <c:ptCount val="30"/>
                <c:pt idx="0">
                  <c:v>24750741.515509542</c:v>
                </c:pt>
                <c:pt idx="1">
                  <c:v>9979429.8263284396</c:v>
                </c:pt>
                <c:pt idx="2">
                  <c:v>107625715.05924772</c:v>
                </c:pt>
                <c:pt idx="3">
                  <c:v>88268307.304385751</c:v>
                </c:pt>
                <c:pt idx="4">
                  <c:v>96132801.99654752</c:v>
                </c:pt>
                <c:pt idx="5">
                  <c:v>131647669.95505534</c:v>
                </c:pt>
                <c:pt idx="6">
                  <c:v>82693716.480579391</c:v>
                </c:pt>
                <c:pt idx="7">
                  <c:v>84148043.395810246</c:v>
                </c:pt>
                <c:pt idx="8">
                  <c:v>150714487.13378185</c:v>
                </c:pt>
                <c:pt idx="9">
                  <c:v>156708030.83306903</c:v>
                </c:pt>
                <c:pt idx="10">
                  <c:v>70472369.790481836</c:v>
                </c:pt>
                <c:pt idx="11">
                  <c:v>105971263.54267418</c:v>
                </c:pt>
                <c:pt idx="12">
                  <c:v>146647401.53912371</c:v>
                </c:pt>
                <c:pt idx="13">
                  <c:v>90159669.711393654</c:v>
                </c:pt>
                <c:pt idx="14">
                  <c:v>290804364.7368806</c:v>
                </c:pt>
                <c:pt idx="15">
                  <c:v>134778162.72681743</c:v>
                </c:pt>
                <c:pt idx="16">
                  <c:v>156106813.0474332</c:v>
                </c:pt>
                <c:pt idx="17">
                  <c:v>137954148.31200016</c:v>
                </c:pt>
                <c:pt idx="18">
                  <c:v>111620365.99551347</c:v>
                </c:pt>
                <c:pt idx="19">
                  <c:v>277163873.33059776</c:v>
                </c:pt>
                <c:pt idx="20">
                  <c:v>145864349.4271552</c:v>
                </c:pt>
                <c:pt idx="21">
                  <c:v>367022686.41648602</c:v>
                </c:pt>
                <c:pt idx="22">
                  <c:v>141357219.27502909</c:v>
                </c:pt>
                <c:pt idx="23">
                  <c:v>235760566.72913861</c:v>
                </c:pt>
                <c:pt idx="24">
                  <c:v>20328489.245221101</c:v>
                </c:pt>
                <c:pt idx="25">
                  <c:v>267083444.65227386</c:v>
                </c:pt>
                <c:pt idx="26">
                  <c:v>190728930.53350574</c:v>
                </c:pt>
                <c:pt idx="27">
                  <c:v>240383174.55287817</c:v>
                </c:pt>
                <c:pt idx="28">
                  <c:v>143238043.96991462</c:v>
                </c:pt>
                <c:pt idx="29">
                  <c:v>157126726.70204347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C1-4F3D-AA62-F95E548473A8}"/>
            </c:ext>
          </c:extLst>
        </c:ser>
        <c:ser>
          <c:idx val="3"/>
          <c:order val="3"/>
          <c:tx>
            <c:strRef>
              <c:f>WORD!$A$113</c:f>
              <c:strCache>
                <c:ptCount val="1"/>
                <c:pt idx="0">
                  <c:v>Demais Obras - Ampliações / Melhoramentos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WORD!$B$113:$AE$113</c:f>
              <c:numCache>
                <c:formatCode>_-* #,##0_-;\-* #,##0_-;_-* "-"??_-;_-@_-</c:formatCode>
                <c:ptCount val="30"/>
                <c:pt idx="0">
                  <c:v>152049188.37722355</c:v>
                </c:pt>
                <c:pt idx="1">
                  <c:v>195788910.11015201</c:v>
                </c:pt>
                <c:pt idx="2">
                  <c:v>470683845.45544088</c:v>
                </c:pt>
                <c:pt idx="3">
                  <c:v>497306974.10749298</c:v>
                </c:pt>
                <c:pt idx="4">
                  <c:v>381648397.25566328</c:v>
                </c:pt>
                <c:pt idx="5">
                  <c:v>149509060.04666141</c:v>
                </c:pt>
                <c:pt idx="6">
                  <c:v>39117536.466679841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3172559.3408982521</c:v>
                </c:pt>
                <c:pt idx="14">
                  <c:v>17646185.102315392</c:v>
                </c:pt>
                <c:pt idx="15">
                  <c:v>26936370.808169104</c:v>
                </c:pt>
                <c:pt idx="16">
                  <c:v>14685319.798937611</c:v>
                </c:pt>
                <c:pt idx="17">
                  <c:v>2918298.2323221411</c:v>
                </c:pt>
                <c:pt idx="18">
                  <c:v>4377447.3484832104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C1-4F3D-AA62-F95E548473A8}"/>
            </c:ext>
          </c:extLst>
        </c:ser>
        <c:ser>
          <c:idx val="4"/>
          <c:order val="4"/>
          <c:tx>
            <c:strRef>
              <c:f>WORD!$A$114</c:f>
              <c:strCache>
                <c:ptCount val="1"/>
                <c:pt idx="0">
                  <c:v>Equipamentos E Sistemas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WORD!$B$114:$AE$114</c:f>
              <c:numCache>
                <c:formatCode>_-* #,##0_-;\-* #,##0_-;_-* "-"??_-;_-@_-</c:formatCode>
                <c:ptCount val="30"/>
                <c:pt idx="0">
                  <c:v>190396113.35561574</c:v>
                </c:pt>
                <c:pt idx="1">
                  <c:v>43417635.475301802</c:v>
                </c:pt>
                <c:pt idx="2">
                  <c:v>41361403.245810598</c:v>
                </c:pt>
                <c:pt idx="3">
                  <c:v>27128647.722182058</c:v>
                </c:pt>
                <c:pt idx="4">
                  <c:v>35632769.855827153</c:v>
                </c:pt>
                <c:pt idx="5">
                  <c:v>46900091.857999504</c:v>
                </c:pt>
                <c:pt idx="6">
                  <c:v>36336346.935482636</c:v>
                </c:pt>
                <c:pt idx="7">
                  <c:v>8612902.3828729503</c:v>
                </c:pt>
                <c:pt idx="8">
                  <c:v>97238.63255265099</c:v>
                </c:pt>
                <c:pt idx="9">
                  <c:v>8498176.7150338329</c:v>
                </c:pt>
                <c:pt idx="10">
                  <c:v>81257175.478762656</c:v>
                </c:pt>
                <c:pt idx="11">
                  <c:v>35518003.761907406</c:v>
                </c:pt>
                <c:pt idx="12">
                  <c:v>17066119.771292731</c:v>
                </c:pt>
                <c:pt idx="13">
                  <c:v>21698232.349487696</c:v>
                </c:pt>
                <c:pt idx="14">
                  <c:v>30197050.665146478</c:v>
                </c:pt>
                <c:pt idx="15">
                  <c:v>44945407.546489693</c:v>
                </c:pt>
                <c:pt idx="16">
                  <c:v>34826593.81345135</c:v>
                </c:pt>
                <c:pt idx="17">
                  <c:v>8604121.0083723255</c:v>
                </c:pt>
                <c:pt idx="18">
                  <c:v>90927.703816815469</c:v>
                </c:pt>
                <c:pt idx="19">
                  <c:v>8492740.072013922</c:v>
                </c:pt>
                <c:pt idx="20">
                  <c:v>81098185.620398402</c:v>
                </c:pt>
                <c:pt idx="21">
                  <c:v>35472748.232087828</c:v>
                </c:pt>
                <c:pt idx="22">
                  <c:v>17059463.810892232</c:v>
                </c:pt>
                <c:pt idx="23">
                  <c:v>21694281.469900273</c:v>
                </c:pt>
                <c:pt idx="24">
                  <c:v>30193139.000244781</c:v>
                </c:pt>
                <c:pt idx="25">
                  <c:v>41189407.538512178</c:v>
                </c:pt>
                <c:pt idx="26">
                  <c:v>30922950.965775236</c:v>
                </c:pt>
                <c:pt idx="27">
                  <c:v>8598796.240051927</c:v>
                </c:pt>
                <c:pt idx="28">
                  <c:v>87767.000146876802</c:v>
                </c:pt>
                <c:pt idx="29">
                  <c:v>39287786.471537426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C1-4F3D-AA62-F95E548473A8}"/>
            </c:ext>
          </c:extLst>
        </c:ser>
        <c:ser>
          <c:idx val="5"/>
          <c:order val="5"/>
          <c:tx>
            <c:strRef>
              <c:f>WORD!$A$115</c:f>
              <c:strCache>
                <c:ptCount val="1"/>
                <c:pt idx="0">
                  <c:v>Veículos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WORD!$B$115:$AE$115</c:f>
              <c:numCache>
                <c:formatCode>_-* #,##0_-;\-* #,##0_-;_-* "-"??_-;_-@_-</c:formatCode>
                <c:ptCount val="30"/>
                <c:pt idx="0">
                  <c:v>33795571.583862543</c:v>
                </c:pt>
                <c:pt idx="1">
                  <c:v>0</c:v>
                </c:pt>
                <c:pt idx="2">
                  <c:v>6764787.1628255919</c:v>
                </c:pt>
                <c:pt idx="3">
                  <c:v>1180498.8459016543</c:v>
                </c:pt>
                <c:pt idx="4">
                  <c:v>1879820.1944694933</c:v>
                </c:pt>
                <c:pt idx="5">
                  <c:v>4440716.8237057133</c:v>
                </c:pt>
                <c:pt idx="6">
                  <c:v>3060319.0403711475</c:v>
                </c:pt>
                <c:pt idx="7">
                  <c:v>78223.956394463035</c:v>
                </c:pt>
                <c:pt idx="8">
                  <c:v>1928281.5194906329</c:v>
                </c:pt>
                <c:pt idx="9">
                  <c:v>1180498.8459016543</c:v>
                </c:pt>
                <c:pt idx="10">
                  <c:v>18853085.262292452</c:v>
                </c:pt>
                <c:pt idx="11">
                  <c:v>0</c:v>
                </c:pt>
                <c:pt idx="12">
                  <c:v>7911761.4559867624</c:v>
                </c:pt>
                <c:pt idx="13">
                  <c:v>0</c:v>
                </c:pt>
                <c:pt idx="14">
                  <c:v>1879820.1944694933</c:v>
                </c:pt>
                <c:pt idx="15">
                  <c:v>5425655.7786212098</c:v>
                </c:pt>
                <c:pt idx="16">
                  <c:v>1928281.5194906329</c:v>
                </c:pt>
                <c:pt idx="17">
                  <c:v>78223.956394463035</c:v>
                </c:pt>
                <c:pt idx="18">
                  <c:v>3060319.0403711475</c:v>
                </c:pt>
                <c:pt idx="19">
                  <c:v>0</c:v>
                </c:pt>
                <c:pt idx="20">
                  <c:v>18853085.262292452</c:v>
                </c:pt>
                <c:pt idx="21">
                  <c:v>1180498.8459016543</c:v>
                </c:pt>
                <c:pt idx="22">
                  <c:v>6731262.6100851092</c:v>
                </c:pt>
                <c:pt idx="23">
                  <c:v>0</c:v>
                </c:pt>
                <c:pt idx="24">
                  <c:v>3108780.3653922873</c:v>
                </c:pt>
                <c:pt idx="25">
                  <c:v>4245156.9327195566</c:v>
                </c:pt>
                <c:pt idx="26">
                  <c:v>1879820.1944694933</c:v>
                </c:pt>
                <c:pt idx="27">
                  <c:v>1258722.8022961174</c:v>
                </c:pt>
                <c:pt idx="28">
                  <c:v>1879820.1944694933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C1-4F3D-AA62-F95E548473A8}"/>
            </c:ext>
          </c:extLst>
        </c:ser>
        <c:ser>
          <c:idx val="6"/>
          <c:order val="6"/>
          <c:tx>
            <c:strRef>
              <c:f>WORD!$A$116</c:f>
              <c:strCache>
                <c:ptCount val="1"/>
                <c:pt idx="0">
                  <c:v>Socioambiental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WORD!$B$116:$AE$116</c:f>
              <c:numCache>
                <c:formatCode>_-* #,##0_-;\-* #,##0_-;_-* "-"??_-;_-@_-</c:formatCode>
                <c:ptCount val="30"/>
                <c:pt idx="0">
                  <c:v>28991767.492207378</c:v>
                </c:pt>
                <c:pt idx="1">
                  <c:v>27998718.743386373</c:v>
                </c:pt>
                <c:pt idx="2">
                  <c:v>51585262.456671305</c:v>
                </c:pt>
                <c:pt idx="3">
                  <c:v>15434303.487269148</c:v>
                </c:pt>
                <c:pt idx="4">
                  <c:v>19819039.274134453</c:v>
                </c:pt>
                <c:pt idx="5">
                  <c:v>15434303.487269148</c:v>
                </c:pt>
                <c:pt idx="6">
                  <c:v>15434303.487269148</c:v>
                </c:pt>
                <c:pt idx="7">
                  <c:v>2287193.708257609</c:v>
                </c:pt>
                <c:pt idx="8">
                  <c:v>2287193.708257609</c:v>
                </c:pt>
                <c:pt idx="9">
                  <c:v>6671929.4951229189</c:v>
                </c:pt>
                <c:pt idx="10">
                  <c:v>259822.54153311925</c:v>
                </c:pt>
                <c:pt idx="11">
                  <c:v>259822.54153311925</c:v>
                </c:pt>
                <c:pt idx="12">
                  <c:v>259822.54153311925</c:v>
                </c:pt>
                <c:pt idx="13">
                  <c:v>259822.54153311925</c:v>
                </c:pt>
                <c:pt idx="14">
                  <c:v>4644558.3283984289</c:v>
                </c:pt>
                <c:pt idx="15">
                  <c:v>259822.54153311925</c:v>
                </c:pt>
                <c:pt idx="16">
                  <c:v>259822.54153311925</c:v>
                </c:pt>
                <c:pt idx="17">
                  <c:v>259822.54153311925</c:v>
                </c:pt>
                <c:pt idx="18">
                  <c:v>259822.54153311925</c:v>
                </c:pt>
                <c:pt idx="19">
                  <c:v>4644558.3283984289</c:v>
                </c:pt>
                <c:pt idx="20">
                  <c:v>259822.54153311925</c:v>
                </c:pt>
                <c:pt idx="21">
                  <c:v>259822.54153311925</c:v>
                </c:pt>
                <c:pt idx="22">
                  <c:v>259822.54153311925</c:v>
                </c:pt>
                <c:pt idx="23">
                  <c:v>259822.54153311925</c:v>
                </c:pt>
                <c:pt idx="24">
                  <c:v>4644558.3283984289</c:v>
                </c:pt>
                <c:pt idx="25">
                  <c:v>259822.54153311925</c:v>
                </c:pt>
                <c:pt idx="26">
                  <c:v>259822.54153311925</c:v>
                </c:pt>
                <c:pt idx="27">
                  <c:v>259822.54153311925</c:v>
                </c:pt>
                <c:pt idx="28">
                  <c:v>259822.54153311925</c:v>
                </c:pt>
                <c:pt idx="29">
                  <c:v>4644558.3283984289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C1-4F3D-AA62-F95E54847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58527792"/>
        <c:axId val="1958528624"/>
      </c:barChart>
      <c:catAx>
        <c:axId val="1958527792"/>
        <c:scaling>
          <c:orientation val="minMax"/>
        </c:scaling>
        <c:delete val="0"/>
        <c:axPos val="b"/>
        <c:numFmt formatCode="&quot;Ano &quot;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8528624"/>
        <c:crosses val="autoZero"/>
        <c:auto val="1"/>
        <c:lblAlgn val="ctr"/>
        <c:lblOffset val="100"/>
        <c:noMultiLvlLbl val="0"/>
      </c:catAx>
      <c:valAx>
        <c:axId val="195852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852779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05230400439488"/>
          <c:y val="0"/>
          <c:w val="0.76947695995605125"/>
          <c:h val="0.14845375403622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A2BA4-8472-4B2C-92FB-1BCA24948A8D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07E9-FA55-42B2-A843-AEA41FD9F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10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E07E9-FA55-42B2-A843-AEA41FD9F34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574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7F765-E8BF-421A-82A1-7F7C1DC7B48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84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E07E9-FA55-42B2-A843-AEA41FD9F34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718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E07E9-FA55-42B2-A843-AEA41FD9F34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47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E07E9-FA55-42B2-A843-AEA41FD9F34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91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E07E9-FA55-42B2-A843-AEA41FD9F34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408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E07E9-FA55-42B2-A843-AEA41FD9F34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46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E07E9-FA55-42B2-A843-AEA41FD9F34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775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E07E9-FA55-42B2-A843-AEA41FD9F34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41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2857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EB983BF-53A6-4AA6-B2B1-3CE0BFA3B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>
            <a:extLst>
              <a:ext uri="{FF2B5EF4-FFF2-40B4-BE49-F238E27FC236}">
                <a16:creationId xmlns:a16="http://schemas.microsoft.com/office/drawing/2014/main" id="{276B3C63-2086-400E-80B4-A03BD73C1F04}"/>
              </a:ext>
            </a:extLst>
          </p:cNvPr>
          <p:cNvSpPr/>
          <p:nvPr userDrawn="1"/>
        </p:nvSpPr>
        <p:spPr>
          <a:xfrm>
            <a:off x="0" y="6425952"/>
            <a:ext cx="12192000" cy="432048"/>
          </a:xfrm>
          <a:prstGeom prst="rect">
            <a:avLst/>
          </a:prstGeom>
          <a:solidFill>
            <a:srgbClr val="285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>
              <a:solidFill>
                <a:srgbClr val="2857A5"/>
              </a:solidFill>
            </a:endParaRPr>
          </a:p>
        </p:txBody>
      </p:sp>
      <p:cxnSp>
        <p:nvCxnSpPr>
          <p:cNvPr id="7" name="Conector reto 8">
            <a:extLst>
              <a:ext uri="{FF2B5EF4-FFF2-40B4-BE49-F238E27FC236}">
                <a16:creationId xmlns:a16="http://schemas.microsoft.com/office/drawing/2014/main" id="{0AC27F71-8849-4910-903C-F5482466A142}"/>
              </a:ext>
            </a:extLst>
          </p:cNvPr>
          <p:cNvCxnSpPr>
            <a:cxnSpLocks/>
          </p:cNvCxnSpPr>
          <p:nvPr userDrawn="1"/>
        </p:nvCxnSpPr>
        <p:spPr>
          <a:xfrm>
            <a:off x="191344" y="747448"/>
            <a:ext cx="11786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7" y="73768"/>
            <a:ext cx="973415" cy="6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rtesp.sp.gov.b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0">
            <a:extLst>
              <a:ext uri="{FF2B5EF4-FFF2-40B4-BE49-F238E27FC236}">
                <a16:creationId xmlns:a16="http://schemas.microsoft.com/office/drawing/2014/main" id="{8C17B83F-E500-8647-9409-93B763680A7B}"/>
              </a:ext>
            </a:extLst>
          </p:cNvPr>
          <p:cNvSpPr txBox="1"/>
          <p:nvPr/>
        </p:nvSpPr>
        <p:spPr>
          <a:xfrm>
            <a:off x="1559496" y="4797152"/>
            <a:ext cx="9073008" cy="1164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Roadshow</a:t>
            </a:r>
            <a:r>
              <a:rPr lang="pt-BR" sz="320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Lote Noroeste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São Paulo,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161905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BEBCDE6-CD1C-45DF-8566-62432E5C9F0C}"/>
              </a:ext>
            </a:extLst>
          </p:cNvPr>
          <p:cNvSpPr/>
          <p:nvPr/>
        </p:nvSpPr>
        <p:spPr>
          <a:xfrm>
            <a:off x="1354051" y="1935993"/>
            <a:ext cx="100929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Prazo da concessão: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anos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4B625E-2FD9-4620-AC59-B2D218C9C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260648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Premissas da Modelagem Econômico-Financeira</a:t>
            </a: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85BA2F12-E351-4F36-BB03-D97033C595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rgbClr val="1CADE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00" y="4832576"/>
            <a:ext cx="612648" cy="612648"/>
          </a:xfrm>
          <a:prstGeom prst="rect">
            <a:avLst/>
          </a:prstGeom>
        </p:spPr>
      </p:pic>
      <p:pic>
        <p:nvPicPr>
          <p:cNvPr id="6" name="Picture 8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261B048E-88A5-4E07-91D5-B462C71951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rgbClr val="2683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95" y="3460500"/>
            <a:ext cx="616572" cy="616572"/>
          </a:xfrm>
          <a:prstGeom prst="rect">
            <a:avLst/>
          </a:prstGeom>
        </p:spPr>
      </p:pic>
      <p:pic>
        <p:nvPicPr>
          <p:cNvPr id="7" name="Graphic 14" descr="Daily Calendar">
            <a:extLst>
              <a:ext uri="{FF2B5EF4-FFF2-40B4-BE49-F238E27FC236}">
                <a16:creationId xmlns:a16="http://schemas.microsoft.com/office/drawing/2014/main" id="{4A33C663-6BF3-40B9-9B2E-85059FAFFE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384" y="1844824"/>
            <a:ext cx="791243" cy="79124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26CF059-8E4E-4151-8FCB-20CC25B939C7}"/>
              </a:ext>
            </a:extLst>
          </p:cNvPr>
          <p:cNvSpPr txBox="1"/>
          <p:nvPr/>
        </p:nvSpPr>
        <p:spPr>
          <a:xfrm>
            <a:off x="1354051" y="3225862"/>
            <a:ext cx="373383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Outorga Fixa: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R$ 7.609.284,79 (condição de assinatura do contrato)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03FB42-80B7-4F36-A0DF-C24E22177D7A}"/>
              </a:ext>
            </a:extLst>
          </p:cNvPr>
          <p:cNvSpPr txBox="1"/>
          <p:nvPr/>
        </p:nvSpPr>
        <p:spPr>
          <a:xfrm>
            <a:off x="1308048" y="4804410"/>
            <a:ext cx="518738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Desconto para AVI: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31FE86A-9950-45C6-84D3-D54B73283769}"/>
              </a:ext>
            </a:extLst>
          </p:cNvPr>
          <p:cNvSpPr txBox="1"/>
          <p:nvPr/>
        </p:nvSpPr>
        <p:spPr>
          <a:xfrm>
            <a:off x="7258479" y="3140968"/>
            <a:ext cx="344603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Tributos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IR/CSLL: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25% + 9%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5%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PIS COFINS: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9.25%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30" descr="A close up of a sign&#10;&#10;Description generated with high confidence">
            <a:extLst>
              <a:ext uri="{FF2B5EF4-FFF2-40B4-BE49-F238E27FC236}">
                <a16:creationId xmlns:a16="http://schemas.microsoft.com/office/drawing/2014/main" id="{70467323-4F72-4093-830A-BF2AF595B48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749" y="3184208"/>
            <a:ext cx="908287" cy="90828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61DA842-8AB9-4FE5-8FE5-95892C9022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F003FB42-80B7-4F36-A0DF-C24E22177D7A}"/>
              </a:ext>
            </a:extLst>
          </p:cNvPr>
          <p:cNvSpPr txBox="1"/>
          <p:nvPr/>
        </p:nvSpPr>
        <p:spPr>
          <a:xfrm>
            <a:off x="7173315" y="1832337"/>
            <a:ext cx="482734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Desconto para usuário frequente: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24.3% a 94.5% de desconto</a:t>
            </a:r>
          </a:p>
        </p:txBody>
      </p:sp>
      <p:pic>
        <p:nvPicPr>
          <p:cNvPr id="20" name="Picture 23" descr="A close up of a logo  Description generated with very high confidence">
            <a:extLst>
              <a:ext uri="{FF2B5EF4-FFF2-40B4-BE49-F238E27FC236}">
                <a16:creationId xmlns:a16="http://schemas.microsoft.com/office/drawing/2014/main" id="{F98FEB8C-2281-4EDE-9DEB-B4397D21C1F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97108" y="2060848"/>
            <a:ext cx="516167" cy="5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5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BEBCDE6-CD1C-45DF-8566-62432E5C9F0C}"/>
              </a:ext>
            </a:extLst>
          </p:cNvPr>
          <p:cNvSpPr/>
          <p:nvPr/>
        </p:nvSpPr>
        <p:spPr>
          <a:xfrm>
            <a:off x="1340667" y="1624981"/>
            <a:ext cx="41792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Investimentos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(30 anos)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Total: R$ 9,9 Bilhões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Anos 1 a 7: R$ 5,0 Bilhões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6CF059-8E4E-4151-8FCB-20CC25B939C7}"/>
              </a:ext>
            </a:extLst>
          </p:cNvPr>
          <p:cNvSpPr txBox="1"/>
          <p:nvPr/>
        </p:nvSpPr>
        <p:spPr>
          <a:xfrm>
            <a:off x="1354051" y="3225862"/>
            <a:ext cx="4331292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Custos Operacionais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R$ 3,9 Bilhões</a:t>
            </a:r>
            <a:b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03FB42-80B7-4F36-A0DF-C24E22177D7A}"/>
              </a:ext>
            </a:extLst>
          </p:cNvPr>
          <p:cNvSpPr txBox="1"/>
          <p:nvPr/>
        </p:nvSpPr>
        <p:spPr>
          <a:xfrm>
            <a:off x="1308049" y="4588386"/>
            <a:ext cx="4211888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TIR: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Fluxo de Caixa Livre do Projeto 8,68%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31FE86A-9950-45C6-84D3-D54B73283769}"/>
              </a:ext>
            </a:extLst>
          </p:cNvPr>
          <p:cNvSpPr txBox="1"/>
          <p:nvPr/>
        </p:nvSpPr>
        <p:spPr>
          <a:xfrm>
            <a:off x="7181295" y="1500004"/>
            <a:ext cx="4891369" cy="1568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Receitas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(30 anos)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Tarifa: R$ 31,4 Bilhões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Acessória: R$ 0,3 Bilhões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61DA842-8AB9-4FE5-8FE5-95892C902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F003FB42-80B7-4F36-A0DF-C24E22177D7A}"/>
              </a:ext>
            </a:extLst>
          </p:cNvPr>
          <p:cNvSpPr txBox="1"/>
          <p:nvPr/>
        </p:nvSpPr>
        <p:spPr>
          <a:xfrm>
            <a:off x="7145037" y="3789040"/>
            <a:ext cx="504696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Outorga Variável: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8,5% da Receita Bruta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pt-BR" sz="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Ônus de Fiscalização: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3% da Receita Bruta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BA35F3F-3D37-727B-707A-2E14975DD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96" y="1750857"/>
            <a:ext cx="1003352" cy="93984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FC0F824-0A83-6E1D-9A7B-B56A91FC5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34" y="3349074"/>
            <a:ext cx="882695" cy="50167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32D2DA68-EB7E-983D-A4CA-C7F4B1F91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36" y="4471470"/>
            <a:ext cx="920797" cy="90174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3241E112-CEEA-4826-9E75-FAE6A5E1EB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6894" y="4056363"/>
            <a:ext cx="632737" cy="111826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A49D1221-2B74-1735-0BF3-8C1099D184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8725" y="1767842"/>
            <a:ext cx="913962" cy="1072911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0749A649-21C2-414D-A0F6-F6D1D42B2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260648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Premissas da Modelagem Econômico-Financeira</a:t>
            </a:r>
          </a:p>
        </p:txBody>
      </p:sp>
    </p:spTree>
    <p:extLst>
      <p:ext uri="{BB962C8B-B14F-4D97-AF65-F5344CB8AC3E}">
        <p14:creationId xmlns:p14="http://schemas.microsoft.com/office/powerpoint/2010/main" val="377911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660C61-4929-4BAE-B51D-811DE5EE739A}"/>
              </a:ext>
            </a:extLst>
          </p:cNvPr>
          <p:cNvSpPr txBox="1">
            <a:spLocks/>
          </p:cNvSpPr>
          <p:nvPr/>
        </p:nvSpPr>
        <p:spPr>
          <a:xfrm>
            <a:off x="551384" y="3212976"/>
            <a:ext cx="8191562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645918-E99E-443D-AA14-5CB835AC7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28E4C4-4903-99BC-70D9-71B6C7D86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030296"/>
            <a:ext cx="7668791" cy="542304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335E7CE-A97B-4321-964C-4AC715CBA341}"/>
              </a:ext>
            </a:extLst>
          </p:cNvPr>
          <p:cNvSpPr/>
          <p:nvPr/>
        </p:nvSpPr>
        <p:spPr>
          <a:xfrm>
            <a:off x="191344" y="738491"/>
            <a:ext cx="9721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Principais Ampliações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ED3F345-BC37-4C39-AA48-DE56965CA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260648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Premissas da Modelagem Econômico-Financeira</a:t>
            </a:r>
          </a:p>
        </p:txBody>
      </p:sp>
    </p:spTree>
    <p:extLst>
      <p:ext uri="{BB962C8B-B14F-4D97-AF65-F5344CB8AC3E}">
        <p14:creationId xmlns:p14="http://schemas.microsoft.com/office/powerpoint/2010/main" val="66462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A61DA842-8AB9-4FE5-8FE5-95892C902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7D07F62-E388-4962-BA41-0AF558B1D759}"/>
              </a:ext>
            </a:extLst>
          </p:cNvPr>
          <p:cNvSpPr/>
          <p:nvPr/>
        </p:nvSpPr>
        <p:spPr>
          <a:xfrm>
            <a:off x="191344" y="738491"/>
            <a:ext cx="9721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Perfil Capex (Milhares R$)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358848-9AB3-4F43-B119-60762445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260648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Premissas da Modelagem Econômico-Financeira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E7D7DD2-AD2A-4848-9F9F-7C3C9D8B0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18122"/>
              </p:ext>
            </p:extLst>
          </p:nvPr>
        </p:nvGraphicFramePr>
        <p:xfrm>
          <a:off x="227348" y="1103491"/>
          <a:ext cx="11737304" cy="585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30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D21DFA-3B77-490A-AA51-9622D57CDC36}"/>
              </a:ext>
            </a:extLst>
          </p:cNvPr>
          <p:cNvSpPr/>
          <p:nvPr/>
        </p:nvSpPr>
        <p:spPr>
          <a:xfrm>
            <a:off x="191344" y="738491"/>
            <a:ext cx="9721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Destaques – Edital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84B625E-2FD9-4620-AC59-B2D218C9C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241484"/>
            <a:ext cx="8136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Modelagem Jurídica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302C7C5-D59A-4824-9434-BE395FDE0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1015505B-3DA3-44BE-8D13-50853DB997FD}"/>
              </a:ext>
            </a:extLst>
          </p:cNvPr>
          <p:cNvSpPr txBox="1"/>
          <p:nvPr/>
        </p:nvSpPr>
        <p:spPr>
          <a:xfrm>
            <a:off x="1010838" y="1283851"/>
            <a:ext cx="501315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b="1" dirty="0">
                <a:solidFill>
                  <a:srgbClr val="0070C0"/>
                </a:solidFill>
              </a:rPr>
              <a:t>Modalidade da licitação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Concorrência Internacional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algn="just">
              <a:spcAft>
                <a:spcPts val="600"/>
              </a:spcAft>
            </a:pPr>
            <a:r>
              <a:rPr lang="pt-BR" sz="1600" b="1" dirty="0">
                <a:solidFill>
                  <a:srgbClr val="0070C0"/>
                </a:solidFill>
              </a:rPr>
              <a:t>Critério de julgamento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Maior valor de outorga fixa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600" dirty="0"/>
          </a:p>
          <a:p>
            <a:pPr algn="just">
              <a:spcAft>
                <a:spcPts val="600"/>
              </a:spcAft>
            </a:pPr>
            <a:r>
              <a:rPr lang="pt-BR" sz="1600" b="1" dirty="0">
                <a:solidFill>
                  <a:srgbClr val="0070C0"/>
                </a:solidFill>
              </a:rPr>
              <a:t>Dinâmica do certame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Inversão de fases na licitação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Inicia-se pela avaliação da proposta comercial, com possibilidade de fase de lances (leilão)</a:t>
            </a:r>
          </a:p>
          <a:p>
            <a:pPr algn="just">
              <a:spcAft>
                <a:spcPts val="600"/>
              </a:spcAft>
            </a:pPr>
            <a:endParaRPr lang="pt-BR" sz="1600" dirty="0"/>
          </a:p>
          <a:p>
            <a:pPr algn="just">
              <a:spcAft>
                <a:spcPts val="600"/>
              </a:spcAft>
            </a:pPr>
            <a:r>
              <a:rPr lang="pt-BR" sz="1600" b="1" dirty="0">
                <a:solidFill>
                  <a:srgbClr val="0070C0"/>
                </a:solidFill>
              </a:rPr>
              <a:t>Participação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Participação aberta a empresas brasileiras e estrangeiras, de forma isolada ou em consórcio - sem restrições, a não ser aquelas decorrentes da legislação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Sem número mínimo ou máximo de consorciados</a:t>
            </a:r>
          </a:p>
          <a:p>
            <a:pPr algn="just">
              <a:spcAft>
                <a:spcPts val="600"/>
              </a:spcAft>
            </a:pPr>
            <a:endParaRPr lang="pt-BR" sz="1600" dirty="0"/>
          </a:p>
          <a:p>
            <a:pPr algn="just">
              <a:spcAft>
                <a:spcPts val="600"/>
              </a:spcAft>
            </a:pPr>
            <a:endParaRPr lang="pt-BR" sz="16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3B03674-CB04-4C69-B8B1-81A77C1751E5}"/>
              </a:ext>
            </a:extLst>
          </p:cNvPr>
          <p:cNvSpPr txBox="1"/>
          <p:nvPr/>
        </p:nvSpPr>
        <p:spPr>
          <a:xfrm>
            <a:off x="6932943" y="1283851"/>
            <a:ext cx="51050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b="1" dirty="0">
                <a:solidFill>
                  <a:srgbClr val="0070C0"/>
                </a:solidFill>
              </a:rPr>
              <a:t>Qualificação das licitantes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Comprovação da capacidade de administração de ativos de infraestrutura que tenha gerado receita operacional anual mínima de R$ 113.000.000,00 (admitido atestado em nome de empresas do grupo econômico)</a:t>
            </a:r>
          </a:p>
          <a:p>
            <a:pPr marL="285706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Para assinatura do contrato:</a:t>
            </a:r>
          </a:p>
          <a:p>
            <a:pPr marL="800013" lvl="1" indent="-342900" algn="just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pt-BR" sz="1600" dirty="0"/>
              <a:t>Compromisso de integralização de valor mínimo de capital social da SPE</a:t>
            </a:r>
          </a:p>
          <a:p>
            <a:pPr marL="800013" lvl="1" indent="-342900" algn="just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pt-BR" sz="1600" dirty="0"/>
              <a:t>Comprovação de experiência no setor de rodovias, pelo licitante ou empresa subcontratada</a:t>
            </a:r>
          </a:p>
          <a:p>
            <a:pPr algn="just">
              <a:spcAft>
                <a:spcPts val="600"/>
              </a:spcAft>
            </a:pPr>
            <a:r>
              <a:rPr lang="pt-BR" sz="1600" b="1" dirty="0">
                <a:solidFill>
                  <a:srgbClr val="0070C0"/>
                </a:solidFill>
              </a:rPr>
              <a:t>Condições para assinatura do contrato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Constituição de SPE;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Integralização de capital social mínimo;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Apresentação da garantia de execução;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Pagamento da outorga;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Contratação de seguros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C61F18F-98E7-43EB-A31D-4601F17A6C28}"/>
              </a:ext>
            </a:extLst>
          </p:cNvPr>
          <p:cNvCxnSpPr>
            <a:cxnSpLocks/>
          </p:cNvCxnSpPr>
          <p:nvPr/>
        </p:nvCxnSpPr>
        <p:spPr>
          <a:xfrm>
            <a:off x="6096000" y="1194779"/>
            <a:ext cx="0" cy="49610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>
            <a:extLst>
              <a:ext uri="{FF2B5EF4-FFF2-40B4-BE49-F238E27FC236}">
                <a16:creationId xmlns:a16="http://schemas.microsoft.com/office/drawing/2014/main" id="{E8EE68C0-6409-4D18-9307-A409EA73B1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4" y="1231617"/>
            <a:ext cx="901456" cy="757223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220E8291-1000-4B4B-9261-3ADBA5AEF7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rgbClr val="1CADE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86" y="4828652"/>
            <a:ext cx="616572" cy="61657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ECCF2E18-D5B9-4E6E-9B6B-CAAD7AF17D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227644"/>
            <a:ext cx="870649" cy="76119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1230C9CC-D6A1-4F81-95DA-6FF6C0D78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4172851"/>
            <a:ext cx="740253" cy="640848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BE50E60-9974-4B1A-9029-2B4833EC24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9" y="2276872"/>
            <a:ext cx="803293" cy="677061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AA6C4BC-5072-45AB-BF38-C5F28AC48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56992"/>
            <a:ext cx="660206" cy="5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7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A302C7C5-D59A-4824-9434-BE395FDE0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68E6DF88-B6D8-4C90-8DBC-767827BA72AF}"/>
              </a:ext>
            </a:extLst>
          </p:cNvPr>
          <p:cNvGrpSpPr/>
          <p:nvPr/>
        </p:nvGrpSpPr>
        <p:grpSpPr>
          <a:xfrm>
            <a:off x="191344" y="1052736"/>
            <a:ext cx="11975015" cy="4961098"/>
            <a:chOff x="167976" y="1052736"/>
            <a:chExt cx="11975015" cy="4961098"/>
          </a:xfrm>
        </p:grpSpPr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0C61F18F-98E7-43EB-A31D-4601F17A6C28}"/>
                </a:ext>
              </a:extLst>
            </p:cNvPr>
            <p:cNvCxnSpPr>
              <a:cxnSpLocks/>
            </p:cNvCxnSpPr>
            <p:nvPr/>
          </p:nvCxnSpPr>
          <p:spPr>
            <a:xfrm>
              <a:off x="6336169" y="1052736"/>
              <a:ext cx="0" cy="49610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1153177-2141-60D3-D9F5-5378D6BD1926}"/>
                </a:ext>
              </a:extLst>
            </p:cNvPr>
            <p:cNvSpPr txBox="1"/>
            <p:nvPr/>
          </p:nvSpPr>
          <p:spPr>
            <a:xfrm>
              <a:off x="167976" y="1178163"/>
              <a:ext cx="6048672" cy="446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pt-BR" sz="1600" b="1" dirty="0">
                  <a:solidFill>
                    <a:srgbClr val="0070C0"/>
                  </a:solidFill>
                </a:rPr>
                <a:t>Prazo da Concessão </a:t>
              </a:r>
            </a:p>
            <a:p>
              <a:pPr marL="285750" indent="-28575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t-BR" sz="1600" dirty="0"/>
                <a:t>30 anos, contado da assinatura do Termo de Transferência Inicial (Sistema Existente e Sistema Remanescente Triângulo do Sol)</a:t>
              </a:r>
              <a:endParaRPr lang="pt-BR" sz="1600" dirty="0">
                <a:highlight>
                  <a:srgbClr val="FFFF00"/>
                </a:highlight>
              </a:endParaRPr>
            </a:p>
            <a:p>
              <a:pPr marL="742906" lvl="1" indent="-28575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t-BR" sz="1600" dirty="0"/>
                <a:t>Possibilidade de rescisão antecipada em caso de atraso superior a 180 dias para a celebração do Termo de Transferência Inicial </a:t>
              </a:r>
            </a:p>
            <a:p>
              <a:pPr marL="742906" lvl="1" indent="-28575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t-BR" sz="1600" dirty="0"/>
                <a:t>Efeitos decorrentes da antecipação ou do atraso da transferência do Sistema </a:t>
              </a:r>
              <a:r>
                <a:rPr lang="pt-BR" sz="1600" dirty="0" err="1"/>
                <a:t>Tebe</a:t>
              </a:r>
              <a:r>
                <a:rPr lang="pt-BR" sz="1600" dirty="0"/>
                <a:t> foram alocados ao Poder Concedente </a:t>
              </a:r>
            </a:p>
            <a:p>
              <a:pPr algn="just">
                <a:spcAft>
                  <a:spcPts val="600"/>
                </a:spcAft>
              </a:pPr>
              <a:endParaRPr lang="pt-BR" sz="500" b="1" dirty="0">
                <a:solidFill>
                  <a:srgbClr val="0070C0"/>
                </a:solidFill>
              </a:endParaRPr>
            </a:p>
            <a:p>
              <a:pPr algn="just">
                <a:spcAft>
                  <a:spcPts val="600"/>
                </a:spcAft>
              </a:pPr>
              <a:r>
                <a:rPr lang="pt-BR" sz="1600" b="1" dirty="0">
                  <a:solidFill>
                    <a:srgbClr val="0070C0"/>
                  </a:solidFill>
                </a:rPr>
                <a:t>Sistemática de contas</a:t>
              </a:r>
            </a:p>
            <a:p>
              <a:pPr marL="285750" indent="-28575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t-BR" sz="1600" dirty="0"/>
                <a:t>Vinculação da outorga variável e descontos da remuneração da Concessionária a partir do desempenho auferido</a:t>
              </a:r>
            </a:p>
            <a:p>
              <a:pPr marL="285750" indent="-28575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t-BR" sz="1600" dirty="0"/>
                <a:t>Multas aplicadas pelo DER em razão da evasão ao </a:t>
              </a:r>
              <a:r>
                <a:rPr lang="pt-BR" sz="1600" b="1" dirty="0"/>
                <a:t>SISTEMA AUTOMÁTICO LIVRE </a:t>
              </a:r>
              <a:r>
                <a:rPr lang="pt-BR" sz="1600" dirty="0"/>
                <a:t>exclusivas para reequilíbrio da inadimplência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EB57B02A-B440-8682-968E-35CC291BB88B}"/>
                </a:ext>
              </a:extLst>
            </p:cNvPr>
            <p:cNvSpPr txBox="1"/>
            <p:nvPr/>
          </p:nvSpPr>
          <p:spPr>
            <a:xfrm>
              <a:off x="6379921" y="1178163"/>
              <a:ext cx="5335351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pt-BR" sz="1600" b="1" dirty="0">
                  <a:solidFill>
                    <a:srgbClr val="0070C0"/>
                  </a:solidFill>
                </a:rPr>
                <a:t>Revisões</a:t>
              </a:r>
            </a:p>
            <a:p>
              <a:pPr marL="285750" indent="-28575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t-BR" sz="1600" dirty="0"/>
                <a:t>Revisões ordinárias quadrienais para inclusão de investimentos, revisão dos parâmetros da concessão e do equilíbrio econômico financeiro. </a:t>
              </a:r>
            </a:p>
            <a:p>
              <a:pPr marL="285750" indent="-28575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t-BR" sz="1600" dirty="0"/>
                <a:t>Revisões extraordinárias nos casos de demandas urgentes que não possam aguardar até a próxima revisão ordinária</a:t>
              </a:r>
            </a:p>
            <a:p>
              <a:pPr marL="342900" indent="-342900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endParaRPr lang="pt-BR" sz="1600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0E8008CC-E156-B9CB-C12A-7F29CA527B3F}"/>
                </a:ext>
              </a:extLst>
            </p:cNvPr>
            <p:cNvSpPr txBox="1"/>
            <p:nvPr/>
          </p:nvSpPr>
          <p:spPr>
            <a:xfrm>
              <a:off x="6379921" y="3590123"/>
              <a:ext cx="5763070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pt-BR" sz="1600" b="1" dirty="0">
                  <a:solidFill>
                    <a:srgbClr val="0070C0"/>
                  </a:solidFill>
                </a:rPr>
                <a:t>Transição de Ativos </a:t>
              </a:r>
            </a:p>
            <a:p>
              <a:pPr marL="285750" indent="-28575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t-BR" sz="1600" dirty="0"/>
                <a:t>Sistema Existente e Triângulo do Sol: passivos ambientais não listados na documentação serão reequilibrados</a:t>
              </a:r>
            </a:p>
            <a:p>
              <a:pPr marL="285750" indent="-28575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t-BR" sz="1600" dirty="0"/>
                <a:t>Sistema TEBE (2025): passivos ambientais não identificados na documentação e divergências na condição do pavimento em relação ao precificado serão reequilibrados </a:t>
              </a:r>
            </a:p>
            <a:p>
              <a:pPr marL="342900" indent="-342900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endParaRPr lang="pt-BR" sz="1600" dirty="0"/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7C8695A-6670-4D02-A2AC-815C7AF14E26}"/>
              </a:ext>
            </a:extLst>
          </p:cNvPr>
          <p:cNvSpPr/>
          <p:nvPr/>
        </p:nvSpPr>
        <p:spPr>
          <a:xfrm>
            <a:off x="191344" y="738491"/>
            <a:ext cx="9721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Destaques – Contrato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02E9B03-4FC5-4003-8BAC-19D742542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241484"/>
            <a:ext cx="8136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Modelagem Jurídica</a:t>
            </a:r>
          </a:p>
        </p:txBody>
      </p:sp>
    </p:spTree>
    <p:extLst>
      <p:ext uri="{BB962C8B-B14F-4D97-AF65-F5344CB8AC3E}">
        <p14:creationId xmlns:p14="http://schemas.microsoft.com/office/powerpoint/2010/main" val="263481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BFD3E36-9504-849A-CE08-DE3E4350C254}"/>
              </a:ext>
            </a:extLst>
          </p:cNvPr>
          <p:cNvSpPr txBox="1"/>
          <p:nvPr/>
        </p:nvSpPr>
        <p:spPr>
          <a:xfrm>
            <a:off x="119336" y="1357893"/>
            <a:ext cx="6264696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a typeface="Verdana" panose="020B0604030504040204" pitchFamily="34" charset="0"/>
              </a:rPr>
              <a:t>Substituição do pagamento manual nas praças de barreira </a:t>
            </a:r>
            <a:r>
              <a:rPr lang="pt-BR" sz="1600" b="1" dirty="0">
                <a:ea typeface="Verdana" panose="020B0604030504040204" pitchFamily="34" charset="0"/>
              </a:rPr>
              <a:t>por cobrança 100% automática </a:t>
            </a:r>
            <a:r>
              <a:rPr lang="pt-BR" sz="1600" dirty="0">
                <a:ea typeface="Verdana" panose="020B0604030504040204" pitchFamily="34" charset="0"/>
              </a:rPr>
              <a:t>via Sistema AVI (</a:t>
            </a:r>
            <a:r>
              <a:rPr lang="pt-BR" sz="1600" dirty="0" err="1">
                <a:ea typeface="Verdana" panose="020B0604030504040204" pitchFamily="34" charset="0"/>
              </a:rPr>
              <a:t>Automatic</a:t>
            </a:r>
            <a:r>
              <a:rPr lang="pt-BR" sz="1600" dirty="0">
                <a:ea typeface="Verdana" panose="020B0604030504040204" pitchFamily="34" charset="0"/>
              </a:rPr>
              <a:t> </a:t>
            </a:r>
            <a:r>
              <a:rPr lang="pt-BR" sz="1600" dirty="0" err="1">
                <a:ea typeface="Verdana" panose="020B0604030504040204" pitchFamily="34" charset="0"/>
              </a:rPr>
              <a:t>Vehicle</a:t>
            </a:r>
            <a:r>
              <a:rPr lang="pt-BR" sz="1600" dirty="0">
                <a:ea typeface="Verdana" panose="020B0604030504040204" pitchFamily="34" charset="0"/>
              </a:rPr>
              <a:t> </a:t>
            </a:r>
            <a:r>
              <a:rPr lang="pt-BR" sz="1600" dirty="0" err="1">
                <a:ea typeface="Verdana" panose="020B0604030504040204" pitchFamily="34" charset="0"/>
              </a:rPr>
              <a:t>Identification</a:t>
            </a:r>
            <a:r>
              <a:rPr lang="pt-BR" sz="1600" dirty="0">
                <a:ea typeface="Verdana" panose="020B0604030504040204" pitchFamily="34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a typeface="Verdana" panose="020B0604030504040204" pitchFamily="34" charset="0"/>
              </a:rPr>
              <a:t>Estrutura de cobrança segue a mesma lógica (trecho de cobertura de praça de pedágio), </a:t>
            </a:r>
            <a:r>
              <a:rPr lang="pt-BR" sz="1600" b="1" dirty="0">
                <a:ea typeface="Verdana" panose="020B0604030504040204" pitchFamily="34" charset="0"/>
              </a:rPr>
              <a:t>sem aumento de base de cobrança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a typeface="Verdana" panose="020B0604030504040204" pitchFamily="34" charset="0"/>
              </a:rPr>
              <a:t>Inovação relevante para o programa, trazendo </a:t>
            </a:r>
            <a:r>
              <a:rPr lang="pt-BR" sz="1600" b="1" dirty="0">
                <a:ea typeface="Verdana" panose="020B0604030504040204" pitchFamily="34" charset="0"/>
              </a:rPr>
              <a:t>benefícios para usuário, Estado e Concessionária</a:t>
            </a:r>
            <a:r>
              <a:rPr lang="pt-BR" sz="1600" dirty="0">
                <a:ea typeface="Verdana" panose="020B0604030504040204" pitchFamily="34" charset="0"/>
              </a:rPr>
              <a:t>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ea typeface="Verdana" panose="020B0604030504040204" pitchFamily="34" charset="0"/>
              </a:rPr>
              <a:t>Avanço </a:t>
            </a:r>
            <a:r>
              <a:rPr lang="pt-BR" sz="1600" dirty="0">
                <a:ea typeface="Verdana" panose="020B0604030504040204" pitchFamily="34" charset="0"/>
              </a:rPr>
              <a:t>e inovação técnica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ea typeface="Verdana" panose="020B0604030504040204" pitchFamily="34" charset="0"/>
              </a:rPr>
              <a:t>Fluidez de tráfego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a typeface="Verdana" panose="020B0604030504040204" pitchFamily="34" charset="0"/>
              </a:rPr>
              <a:t>Aumento da adoção do </a:t>
            </a:r>
            <a:r>
              <a:rPr lang="pt-BR" sz="1600" b="1" dirty="0">
                <a:ea typeface="Verdana" panose="020B0604030504040204" pitchFamily="34" charset="0"/>
              </a:rPr>
              <a:t>DUF (justiça tarifária)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ea typeface="Verdana" panose="020B0604030504040204" pitchFamily="34" charset="0"/>
              </a:rPr>
              <a:t>Redução de acidentes </a:t>
            </a:r>
            <a:r>
              <a:rPr lang="pt-BR" sz="1600" dirty="0">
                <a:ea typeface="Verdana" panose="020B0604030504040204" pitchFamily="34" charset="0"/>
              </a:rPr>
              <a:t>nas praças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ea typeface="Verdana" panose="020B0604030504040204" pitchFamily="34" charset="0"/>
              </a:rPr>
              <a:t>Redução de OPEX</a:t>
            </a:r>
            <a:endParaRPr lang="pt-BR" sz="1600" dirty="0">
              <a:ea typeface="Verdan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97FC354-195B-7DB1-AA3E-7708B30B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88640"/>
            <a:ext cx="8136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Sistema Automático Livre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02C7C5-D59A-4824-9434-BE395FDE0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73FE3BA-484B-45FF-A1BE-0AD0C9AAA41A}"/>
              </a:ext>
            </a:extLst>
          </p:cNvPr>
          <p:cNvSpPr/>
          <p:nvPr/>
        </p:nvSpPr>
        <p:spPr>
          <a:xfrm>
            <a:off x="191344" y="738491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Panorama</a:t>
            </a:r>
          </a:p>
        </p:txBody>
      </p:sp>
      <p:pic>
        <p:nvPicPr>
          <p:cNvPr id="11" name="Imagem 10" descr="Estrada de ferro&#10;&#10;Descrição gerada automaticamente">
            <a:extLst>
              <a:ext uri="{FF2B5EF4-FFF2-40B4-BE49-F238E27FC236}">
                <a16:creationId xmlns:a16="http://schemas.microsoft.com/office/drawing/2014/main" id="{7C79AAB6-D280-4A8D-966C-CE41FA8A42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23" y="1622017"/>
            <a:ext cx="5033362" cy="391912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4205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660C61-4929-4BAE-B51D-811DE5EE739A}"/>
              </a:ext>
            </a:extLst>
          </p:cNvPr>
          <p:cNvSpPr txBox="1">
            <a:spLocks/>
          </p:cNvSpPr>
          <p:nvPr/>
        </p:nvSpPr>
        <p:spPr>
          <a:xfrm>
            <a:off x="191344" y="216921"/>
            <a:ext cx="8191562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Faseamento da Conversão das Praças</a:t>
            </a:r>
          </a:p>
          <a:p>
            <a:pPr algn="l"/>
            <a:endParaRPr lang="pt-BR" sz="2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645918-E99E-443D-AA14-5CB835AC7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61"/>
            <a:ext cx="1368000" cy="367574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8382B07-A198-B95F-70E9-2D2840BD4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846161"/>
            <a:ext cx="8501418" cy="6011839"/>
          </a:xfrm>
          <a:prstGeom prst="rect">
            <a:avLst/>
          </a:prstGeom>
        </p:spPr>
      </p:pic>
      <p:sp>
        <p:nvSpPr>
          <p:cNvPr id="61" name="CaixaDeTexto 60">
            <a:extLst>
              <a:ext uri="{FF2B5EF4-FFF2-40B4-BE49-F238E27FC236}">
                <a16:creationId xmlns:a16="http://schemas.microsoft.com/office/drawing/2014/main" id="{50C365C8-A73C-46A7-8585-EAF90496AEBA}"/>
              </a:ext>
            </a:extLst>
          </p:cNvPr>
          <p:cNvSpPr txBox="1"/>
          <p:nvPr/>
        </p:nvSpPr>
        <p:spPr>
          <a:xfrm>
            <a:off x="375608" y="1366047"/>
            <a:ext cx="3128103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ea typeface="Verdana" panose="020B0604030504040204" pitchFamily="34" charset="0"/>
              </a:rPr>
              <a:t>Conversão dimensionada de maneira a propiciar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controle do risco</a:t>
            </a:r>
            <a:r>
              <a:rPr lang="pt-BR" sz="1600" b="1" dirty="0">
                <a:ea typeface="Verdana" panose="020B0604030504040204" pitchFamily="34" charset="0"/>
              </a:rPr>
              <a:t> </a:t>
            </a:r>
            <a:r>
              <a:rPr lang="pt-BR" sz="1600" dirty="0">
                <a:ea typeface="Verdana" panose="020B0604030504040204" pitchFamily="34" charset="0"/>
              </a:rPr>
              <a:t>e  conscientização dos usuários, tendo inicio em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praças de menor representatividade na receita</a:t>
            </a:r>
            <a:endParaRPr lang="pt-BR" sz="160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D972F0F-9EBE-44D9-ADDB-B087D27D2B71}"/>
              </a:ext>
            </a:extLst>
          </p:cNvPr>
          <p:cNvSpPr/>
          <p:nvPr/>
        </p:nvSpPr>
        <p:spPr>
          <a:xfrm rot="2700000">
            <a:off x="7349965" y="4754965"/>
            <a:ext cx="144000" cy="14401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FC0A9DA-4E8F-4F7C-9334-65FF9168B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493782"/>
              </p:ext>
            </p:extLst>
          </p:nvPr>
        </p:nvGraphicFramePr>
        <p:xfrm>
          <a:off x="370012" y="3284984"/>
          <a:ext cx="3128102" cy="2783204"/>
        </p:xfrm>
        <a:graphic>
          <a:graphicData uri="http://schemas.openxmlformats.org/drawingml/2006/table">
            <a:tbl>
              <a:tblPr/>
              <a:tblGrid>
                <a:gridCol w="1175363">
                  <a:extLst>
                    <a:ext uri="{9D8B030D-6E8A-4147-A177-3AD203B41FA5}">
                      <a16:colId xmlns:a16="http://schemas.microsoft.com/office/drawing/2014/main" val="1588116057"/>
                    </a:ext>
                  </a:extLst>
                </a:gridCol>
                <a:gridCol w="1149326">
                  <a:extLst>
                    <a:ext uri="{9D8B030D-6E8A-4147-A177-3AD203B41FA5}">
                      <a16:colId xmlns:a16="http://schemas.microsoft.com/office/drawing/2014/main" val="956393365"/>
                    </a:ext>
                  </a:extLst>
                </a:gridCol>
                <a:gridCol w="803413">
                  <a:extLst>
                    <a:ext uri="{9D8B030D-6E8A-4147-A177-3AD203B41FA5}">
                      <a16:colId xmlns:a16="http://schemas.microsoft.com/office/drawing/2014/main" val="25680327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Escalonamento Praças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Ano Conversão Pórtico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Receita Projetada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210102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Itápolis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339737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Jaboticabal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987079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Dobrada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458339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Taiuva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219533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Agulha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340695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Pirangi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020785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Araraquara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852584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Catigua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140180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Colina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006070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 Alto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464462"/>
                  </a:ext>
                </a:extLst>
              </a:tr>
            </a:tbl>
          </a:graphicData>
        </a:graphic>
      </p:graphicFrame>
      <p:sp>
        <p:nvSpPr>
          <p:cNvPr id="31" name="Retângulo 30">
            <a:extLst>
              <a:ext uri="{FF2B5EF4-FFF2-40B4-BE49-F238E27FC236}">
                <a16:creationId xmlns:a16="http://schemas.microsoft.com/office/drawing/2014/main" id="{8DA53400-F37E-498D-A634-C9E2BBF529FF}"/>
              </a:ext>
            </a:extLst>
          </p:cNvPr>
          <p:cNvSpPr/>
          <p:nvPr/>
        </p:nvSpPr>
        <p:spPr>
          <a:xfrm rot="2700000">
            <a:off x="9497063" y="3550080"/>
            <a:ext cx="144000" cy="14401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DBF9AF6A-6709-42EC-AA09-302874FC1D5B}"/>
              </a:ext>
            </a:extLst>
          </p:cNvPr>
          <p:cNvSpPr/>
          <p:nvPr/>
        </p:nvSpPr>
        <p:spPr>
          <a:xfrm rot="2700000">
            <a:off x="466011" y="3947968"/>
            <a:ext cx="72000" cy="72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E709412-577E-47C6-A94C-CEE4E7D2507A}"/>
              </a:ext>
            </a:extLst>
          </p:cNvPr>
          <p:cNvSpPr/>
          <p:nvPr/>
        </p:nvSpPr>
        <p:spPr>
          <a:xfrm rot="2700000">
            <a:off x="466011" y="4168708"/>
            <a:ext cx="72000" cy="72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1267724-0927-474D-9CB3-E8D9D05943BC}"/>
              </a:ext>
            </a:extLst>
          </p:cNvPr>
          <p:cNvSpPr/>
          <p:nvPr/>
        </p:nvSpPr>
        <p:spPr>
          <a:xfrm rot="2700000">
            <a:off x="9116658" y="4810463"/>
            <a:ext cx="144000" cy="1440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D3A6A6C1-1C61-4278-B02D-5077E9427D66}"/>
              </a:ext>
            </a:extLst>
          </p:cNvPr>
          <p:cNvSpPr/>
          <p:nvPr/>
        </p:nvSpPr>
        <p:spPr>
          <a:xfrm rot="2700000">
            <a:off x="8874498" y="3161165"/>
            <a:ext cx="144000" cy="1440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DE825DA-4E03-4D2E-A8AD-295EFA6EC705}"/>
              </a:ext>
            </a:extLst>
          </p:cNvPr>
          <p:cNvSpPr/>
          <p:nvPr/>
        </p:nvSpPr>
        <p:spPr>
          <a:xfrm rot="2700000">
            <a:off x="466011" y="4389804"/>
            <a:ext cx="72000" cy="7128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E21C1802-1B3D-4B8B-B160-DF330E2DF5C1}"/>
              </a:ext>
            </a:extLst>
          </p:cNvPr>
          <p:cNvSpPr/>
          <p:nvPr/>
        </p:nvSpPr>
        <p:spPr>
          <a:xfrm rot="2700000">
            <a:off x="466011" y="4610544"/>
            <a:ext cx="72000" cy="7128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5062FE4D-A1B7-468B-BAA3-248FE1CCF075}"/>
              </a:ext>
            </a:extLst>
          </p:cNvPr>
          <p:cNvSpPr/>
          <p:nvPr/>
        </p:nvSpPr>
        <p:spPr>
          <a:xfrm rot="2700000">
            <a:off x="7712745" y="2938255"/>
            <a:ext cx="144000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A4BF1BC0-FBDA-4A25-B060-FB07A0EF0783}"/>
              </a:ext>
            </a:extLst>
          </p:cNvPr>
          <p:cNvSpPr/>
          <p:nvPr/>
        </p:nvSpPr>
        <p:spPr>
          <a:xfrm rot="2700000">
            <a:off x="7611860" y="4174271"/>
            <a:ext cx="144000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0A860FD6-2086-4649-AA7C-87422402035A}"/>
              </a:ext>
            </a:extLst>
          </p:cNvPr>
          <p:cNvSpPr/>
          <p:nvPr/>
        </p:nvSpPr>
        <p:spPr>
          <a:xfrm rot="2700000">
            <a:off x="466011" y="4831284"/>
            <a:ext cx="72000" cy="712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2656E06A-FE25-45C0-924E-8E4921364C25}"/>
              </a:ext>
            </a:extLst>
          </p:cNvPr>
          <p:cNvSpPr/>
          <p:nvPr/>
        </p:nvSpPr>
        <p:spPr>
          <a:xfrm rot="2700000">
            <a:off x="466011" y="5052024"/>
            <a:ext cx="72000" cy="712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92B389B-90DE-4EF9-BC12-E27D3F942850}"/>
              </a:ext>
            </a:extLst>
          </p:cNvPr>
          <p:cNvSpPr/>
          <p:nvPr/>
        </p:nvSpPr>
        <p:spPr>
          <a:xfrm rot="2700000">
            <a:off x="6185960" y="2947880"/>
            <a:ext cx="144000" cy="14401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F559D119-3D2B-4604-980C-2171CE6F9E90}"/>
              </a:ext>
            </a:extLst>
          </p:cNvPr>
          <p:cNvSpPr/>
          <p:nvPr/>
        </p:nvSpPr>
        <p:spPr>
          <a:xfrm rot="2700000">
            <a:off x="9407429" y="5549793"/>
            <a:ext cx="144000" cy="14401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FD920EF-28ED-49CD-AB8B-D49EE7FF9EC6}"/>
              </a:ext>
            </a:extLst>
          </p:cNvPr>
          <p:cNvSpPr/>
          <p:nvPr/>
        </p:nvSpPr>
        <p:spPr>
          <a:xfrm rot="2700000">
            <a:off x="466011" y="5272764"/>
            <a:ext cx="72000" cy="7128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960488BE-6EDE-4D94-8E3B-CBF0B9F39577}"/>
              </a:ext>
            </a:extLst>
          </p:cNvPr>
          <p:cNvSpPr/>
          <p:nvPr/>
        </p:nvSpPr>
        <p:spPr>
          <a:xfrm rot="2700000">
            <a:off x="466011" y="5493504"/>
            <a:ext cx="72000" cy="7128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C4294B98-9AB2-439B-B955-C84BE6052931}"/>
              </a:ext>
            </a:extLst>
          </p:cNvPr>
          <p:cNvSpPr/>
          <p:nvPr/>
        </p:nvSpPr>
        <p:spPr>
          <a:xfrm rot="2700000">
            <a:off x="8269559" y="3639085"/>
            <a:ext cx="144000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AA1684DA-C8E8-4217-B785-59950C4FF366}"/>
              </a:ext>
            </a:extLst>
          </p:cNvPr>
          <p:cNvSpPr/>
          <p:nvPr/>
        </p:nvSpPr>
        <p:spPr>
          <a:xfrm rot="2700000">
            <a:off x="8348453" y="1495356"/>
            <a:ext cx="144000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595F085A-9C71-46EC-B178-D5ECA4A97C63}"/>
              </a:ext>
            </a:extLst>
          </p:cNvPr>
          <p:cNvSpPr/>
          <p:nvPr/>
        </p:nvSpPr>
        <p:spPr>
          <a:xfrm rot="2700000">
            <a:off x="466011" y="5714244"/>
            <a:ext cx="72000" cy="712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D6A2A8A5-117B-4994-AB7A-73F24C33D1EC}"/>
              </a:ext>
            </a:extLst>
          </p:cNvPr>
          <p:cNvSpPr/>
          <p:nvPr/>
        </p:nvSpPr>
        <p:spPr>
          <a:xfrm rot="2700000">
            <a:off x="466011" y="5934984"/>
            <a:ext cx="72000" cy="712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987666B-47E4-4A6E-818C-313A89EDA126}"/>
              </a:ext>
            </a:extLst>
          </p:cNvPr>
          <p:cNvSpPr/>
          <p:nvPr/>
        </p:nvSpPr>
        <p:spPr>
          <a:xfrm>
            <a:off x="191344" y="738491"/>
            <a:ext cx="2952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Sistema Automático Livre</a:t>
            </a:r>
          </a:p>
        </p:txBody>
      </p:sp>
    </p:spTree>
    <p:extLst>
      <p:ext uri="{BB962C8B-B14F-4D97-AF65-F5344CB8AC3E}">
        <p14:creationId xmlns:p14="http://schemas.microsoft.com/office/powerpoint/2010/main" val="2566445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97FC354-195B-7DB1-AA3E-7708B30B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88640"/>
            <a:ext cx="8136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MS PGothic" pitchFamily="34" charset="-128"/>
              </a:rPr>
              <a:t>Sistema Automático Livre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02C7C5-D59A-4824-9434-BE395FDE0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C1FEF46-8A5C-49E3-80EA-082AD9C58E38}"/>
              </a:ext>
            </a:extLst>
          </p:cNvPr>
          <p:cNvSpPr txBox="1"/>
          <p:nvPr/>
        </p:nvSpPr>
        <p:spPr>
          <a:xfrm>
            <a:off x="191344" y="1261204"/>
            <a:ext cx="1188132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a typeface="Verdana" panose="020B0604030504040204" pitchFamily="34" charset="0"/>
              </a:rPr>
              <a:t>Risco de inadimplência é do Poder Concedente, mas </a:t>
            </a:r>
            <a:r>
              <a:rPr lang="pt-BR" sz="1600" b="1" dirty="0">
                <a:ea typeface="Verdana" panose="020B0604030504040204" pitchFamily="34" charset="0"/>
              </a:rPr>
              <a:t>equalizado pelo próprio projeto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ea typeface="Verdana" panose="020B0604030504040204" pitchFamily="34" charset="0"/>
              </a:rPr>
              <a:t>80% da outorga variável </a:t>
            </a:r>
            <a:r>
              <a:rPr lang="pt-BR" sz="1600" dirty="0">
                <a:ea typeface="Verdana" panose="020B0604030504040204" pitchFamily="34" charset="0"/>
              </a:rPr>
              <a:t>alocado para este reequilíbrio e </a:t>
            </a:r>
            <a:r>
              <a:rPr lang="pt-BR" sz="1600" b="1" dirty="0">
                <a:ea typeface="Verdana" panose="020B0604030504040204" pitchFamily="34" charset="0"/>
              </a:rPr>
              <a:t>multas de evasão </a:t>
            </a:r>
            <a:r>
              <a:rPr lang="pt-BR" sz="1600" dirty="0">
                <a:ea typeface="Verdana" panose="020B0604030504040204" pitchFamily="34" charset="0"/>
              </a:rPr>
              <a:t>formam colchão de liquidez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ea typeface="Verdana" panose="020B0604030504040204" pitchFamily="34" charset="0"/>
              </a:rPr>
              <a:t>Contas vinculadas </a:t>
            </a:r>
            <a:r>
              <a:rPr lang="pt-BR" sz="1600" dirty="0">
                <a:ea typeface="Verdana" panose="020B0604030504040204" pitchFamily="34" charset="0"/>
              </a:rPr>
              <a:t>assegurando preservação dos valores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a typeface="Verdana" panose="020B0604030504040204" pitchFamily="34" charset="0"/>
              </a:rPr>
              <a:t>Históricos das concessões atuais apontam alta taxa de adesão ao </a:t>
            </a:r>
            <a:r>
              <a:rPr lang="pt-BR" sz="1600" dirty="0" err="1">
                <a:ea typeface="Verdana" panose="020B0604030504040204" pitchFamily="34" charset="0"/>
              </a:rPr>
              <a:t>pedagiamento</a:t>
            </a:r>
            <a:r>
              <a:rPr lang="pt-BR" sz="1600" dirty="0">
                <a:ea typeface="Verdana" panose="020B0604030504040204" pitchFamily="34" charset="0"/>
              </a:rPr>
              <a:t> automático: aproximadamente </a:t>
            </a:r>
            <a:r>
              <a:rPr lang="pt-BR" sz="1600" b="1" dirty="0">
                <a:ea typeface="Verdana" panose="020B0604030504040204" pitchFamily="34" charset="0"/>
              </a:rPr>
              <a:t>70% de receita originária do AVI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a typeface="Verdana" panose="020B0604030504040204" pitchFamily="34" charset="0"/>
              </a:rPr>
              <a:t>Adoção de </a:t>
            </a:r>
            <a:r>
              <a:rPr lang="pt-BR" sz="1600" b="1" dirty="0">
                <a:ea typeface="Verdana" panose="020B0604030504040204" pitchFamily="34" charset="0"/>
              </a:rPr>
              <a:t>DUF e desconto AVI incentiva conversão de usuários </a:t>
            </a:r>
            <a:r>
              <a:rPr lang="pt-BR" sz="1600" dirty="0">
                <a:ea typeface="Verdana" panose="020B0604030504040204" pitchFamily="34" charset="0"/>
              </a:rPr>
              <a:t>para sistema de pagamento automático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a typeface="Verdana" panose="020B0604030504040204" pitchFamily="34" charset="0"/>
              </a:rPr>
              <a:t>Estudos realizados apontam para a </a:t>
            </a:r>
            <a:r>
              <a:rPr lang="pt-BR" sz="1600" b="1" dirty="0">
                <a:ea typeface="Verdana" panose="020B0604030504040204" pitchFamily="34" charset="0"/>
              </a:rPr>
              <a:t>suficiência da Outorga Variável e das multas </a:t>
            </a:r>
            <a:r>
              <a:rPr lang="pt-BR" sz="1600" dirty="0">
                <a:ea typeface="Verdana" panose="020B0604030504040204" pitchFamily="34" charset="0"/>
              </a:rPr>
              <a:t>como fonte de receitas para compensação de risco de inadimplência do pagamento automático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a typeface="Verdana" panose="020B0604030504040204" pitchFamily="34" charset="0"/>
              </a:rPr>
              <a:t>Inadimplência de multas no Estado de São Paulo é de </a:t>
            </a:r>
            <a:r>
              <a:rPr lang="pt-BR" sz="1600" b="1" dirty="0">
                <a:ea typeface="Verdana" panose="020B0604030504040204" pitchFamily="34" charset="0"/>
              </a:rPr>
              <a:t>13% (a partir do 25º mês)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a typeface="Verdana" panose="020B0604030504040204" pitchFamily="34" charset="0"/>
              </a:rPr>
              <a:t>O valor de uma multa paga corresponde a </a:t>
            </a:r>
            <a:r>
              <a:rPr lang="pt-BR" sz="1600" b="1" dirty="0">
                <a:ea typeface="Verdana" panose="020B0604030504040204" pitchFamily="34" charset="0"/>
              </a:rPr>
              <a:t>7,38 tarifas médias </a:t>
            </a:r>
            <a:r>
              <a:rPr lang="pt-BR" sz="1600" dirty="0">
                <a:ea typeface="Verdana" panose="020B0604030504040204" pitchFamily="34" charset="0"/>
              </a:rPr>
              <a:t>de pedágio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a typeface="Verdana" panose="020B0604030504040204" pitchFamily="34" charset="0"/>
              </a:rPr>
              <a:t>Cenário de stress ainda </a:t>
            </a:r>
            <a:r>
              <a:rPr lang="pt-BR" sz="1600" b="1" dirty="0">
                <a:ea typeface="Verdana" panose="020B0604030504040204" pitchFamily="34" charset="0"/>
              </a:rPr>
              <a:t>demonstra suficiência do sistema de reequilíbrio:</a:t>
            </a:r>
            <a:r>
              <a:rPr lang="pt-BR" sz="1600" dirty="0">
                <a:ea typeface="Verdana" panose="020B0604030504040204" pitchFamily="34" charset="0"/>
              </a:rPr>
              <a:t> (i) taxa de inadimplência do usuário sem TAG de </a:t>
            </a:r>
            <a:r>
              <a:rPr lang="pt-BR" sz="1600" b="1" dirty="0">
                <a:ea typeface="Verdana" panose="020B0604030504040204" pitchFamily="34" charset="0"/>
              </a:rPr>
              <a:t>100% </a:t>
            </a:r>
            <a:r>
              <a:rPr lang="pt-BR" sz="1600" dirty="0">
                <a:ea typeface="Verdana" panose="020B0604030504040204" pitchFamily="34" charset="0"/>
              </a:rPr>
              <a:t>conjugada com </a:t>
            </a:r>
            <a:r>
              <a:rPr lang="pt-BR" sz="1600" b="1" dirty="0">
                <a:ea typeface="Verdana" panose="020B0604030504040204" pitchFamily="34" charset="0"/>
              </a:rPr>
              <a:t>(</a:t>
            </a:r>
            <a:r>
              <a:rPr lang="pt-BR" sz="1600" b="1" dirty="0" err="1">
                <a:ea typeface="Verdana" panose="020B0604030504040204" pitchFamily="34" charset="0"/>
              </a:rPr>
              <a:t>ii</a:t>
            </a:r>
            <a:r>
              <a:rPr lang="pt-BR" sz="1600" b="1" dirty="0">
                <a:ea typeface="Verdana" panose="020B0604030504040204" pitchFamily="34" charset="0"/>
              </a:rPr>
              <a:t>) </a:t>
            </a:r>
            <a:r>
              <a:rPr lang="pt-BR" sz="1600" dirty="0">
                <a:ea typeface="Verdana" panose="020B0604030504040204" pitchFamily="34" charset="0"/>
              </a:rPr>
              <a:t>taxa média de inadimplência do pagamento de multa de </a:t>
            </a:r>
            <a:r>
              <a:rPr lang="pt-BR" sz="1600" b="1" dirty="0">
                <a:ea typeface="Verdana" panose="020B0604030504040204" pitchFamily="34" charset="0"/>
              </a:rPr>
              <a:t>88%</a:t>
            </a:r>
            <a:endParaRPr lang="pt-BR" sz="16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87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51584" y="2492896"/>
            <a:ext cx="748883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/>
              <a:t> Para mais informações e acesso ao Data Room, acesse o sítio eletrônico da Artesp: </a:t>
            </a:r>
            <a:r>
              <a:rPr lang="pt-BR" altLang="pt-BR" sz="2400" b="1" dirty="0">
                <a:hlinkClick r:id="rId2"/>
              </a:rPr>
              <a:t>http://www.artesp.sp.gov.br/.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02C7C5-D59A-4824-9434-BE395FDE0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3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1">
            <a:extLst>
              <a:ext uri="{FF2B5EF4-FFF2-40B4-BE49-F238E27FC236}">
                <a16:creationId xmlns:a16="http://schemas.microsoft.com/office/drawing/2014/main" id="{1E2E0823-C24C-4321-A95A-21ABD4EDB04C}"/>
              </a:ext>
            </a:extLst>
          </p:cNvPr>
          <p:cNvSpPr txBox="1">
            <a:spLocks/>
          </p:cNvSpPr>
          <p:nvPr/>
        </p:nvSpPr>
        <p:spPr>
          <a:xfrm>
            <a:off x="280702" y="274638"/>
            <a:ext cx="8191562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63788" y="1268760"/>
            <a:ext cx="6864424" cy="4752528"/>
          </a:xfrm>
          <a:prstGeom prst="rect">
            <a:avLst/>
          </a:prstGeom>
          <a:ln>
            <a:noFill/>
          </a:ln>
        </p:spPr>
      </p:sp>
      <p:sp>
        <p:nvSpPr>
          <p:cNvPr id="6" name="Forma Livre 5"/>
          <p:cNvSpPr/>
          <p:nvPr/>
        </p:nvSpPr>
        <p:spPr>
          <a:xfrm>
            <a:off x="2663788" y="1802324"/>
            <a:ext cx="6864424" cy="505440"/>
          </a:xfrm>
          <a:custGeom>
            <a:avLst/>
            <a:gdLst>
              <a:gd name="connsiteX0" fmla="*/ 0 w 6864424"/>
              <a:gd name="connsiteY0" fmla="*/ 84242 h 505440"/>
              <a:gd name="connsiteX1" fmla="*/ 84242 w 6864424"/>
              <a:gd name="connsiteY1" fmla="*/ 0 h 505440"/>
              <a:gd name="connsiteX2" fmla="*/ 6780182 w 6864424"/>
              <a:gd name="connsiteY2" fmla="*/ 0 h 505440"/>
              <a:gd name="connsiteX3" fmla="*/ 6864424 w 6864424"/>
              <a:gd name="connsiteY3" fmla="*/ 84242 h 505440"/>
              <a:gd name="connsiteX4" fmla="*/ 6864424 w 6864424"/>
              <a:gd name="connsiteY4" fmla="*/ 421198 h 505440"/>
              <a:gd name="connsiteX5" fmla="*/ 6780182 w 6864424"/>
              <a:gd name="connsiteY5" fmla="*/ 505440 h 505440"/>
              <a:gd name="connsiteX6" fmla="*/ 84242 w 6864424"/>
              <a:gd name="connsiteY6" fmla="*/ 505440 h 505440"/>
              <a:gd name="connsiteX7" fmla="*/ 0 w 6864424"/>
              <a:gd name="connsiteY7" fmla="*/ 421198 h 505440"/>
              <a:gd name="connsiteX8" fmla="*/ 0 w 6864424"/>
              <a:gd name="connsiteY8" fmla="*/ 84242 h 50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4424" h="505440">
                <a:moveTo>
                  <a:pt x="0" y="84242"/>
                </a:moveTo>
                <a:cubicBezTo>
                  <a:pt x="0" y="37716"/>
                  <a:pt x="37716" y="0"/>
                  <a:pt x="84242" y="0"/>
                </a:cubicBezTo>
                <a:lnTo>
                  <a:pt x="6780182" y="0"/>
                </a:lnTo>
                <a:cubicBezTo>
                  <a:pt x="6826708" y="0"/>
                  <a:pt x="6864424" y="37716"/>
                  <a:pt x="6864424" y="84242"/>
                </a:cubicBezTo>
                <a:lnTo>
                  <a:pt x="6864424" y="421198"/>
                </a:lnTo>
                <a:cubicBezTo>
                  <a:pt x="6864424" y="467724"/>
                  <a:pt x="6826708" y="505440"/>
                  <a:pt x="6780182" y="505440"/>
                </a:cubicBezTo>
                <a:lnTo>
                  <a:pt x="84242" y="505440"/>
                </a:lnTo>
                <a:cubicBezTo>
                  <a:pt x="37716" y="505440"/>
                  <a:pt x="0" y="467724"/>
                  <a:pt x="0" y="421198"/>
                </a:cubicBezTo>
                <a:lnTo>
                  <a:pt x="0" y="8424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254" tIns="93254" rIns="93254" bIns="93254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Programa de Concessões Rodoviárias </a:t>
            </a:r>
          </a:p>
        </p:txBody>
      </p:sp>
      <p:sp>
        <p:nvSpPr>
          <p:cNvPr id="7" name="Forma Livre 6"/>
          <p:cNvSpPr/>
          <p:nvPr/>
        </p:nvSpPr>
        <p:spPr>
          <a:xfrm>
            <a:off x="2663788" y="2460675"/>
            <a:ext cx="6864424" cy="505440"/>
          </a:xfrm>
          <a:custGeom>
            <a:avLst/>
            <a:gdLst>
              <a:gd name="connsiteX0" fmla="*/ 0 w 6864424"/>
              <a:gd name="connsiteY0" fmla="*/ 84242 h 505440"/>
              <a:gd name="connsiteX1" fmla="*/ 84242 w 6864424"/>
              <a:gd name="connsiteY1" fmla="*/ 0 h 505440"/>
              <a:gd name="connsiteX2" fmla="*/ 6780182 w 6864424"/>
              <a:gd name="connsiteY2" fmla="*/ 0 h 505440"/>
              <a:gd name="connsiteX3" fmla="*/ 6864424 w 6864424"/>
              <a:gd name="connsiteY3" fmla="*/ 84242 h 505440"/>
              <a:gd name="connsiteX4" fmla="*/ 6864424 w 6864424"/>
              <a:gd name="connsiteY4" fmla="*/ 421198 h 505440"/>
              <a:gd name="connsiteX5" fmla="*/ 6780182 w 6864424"/>
              <a:gd name="connsiteY5" fmla="*/ 505440 h 505440"/>
              <a:gd name="connsiteX6" fmla="*/ 84242 w 6864424"/>
              <a:gd name="connsiteY6" fmla="*/ 505440 h 505440"/>
              <a:gd name="connsiteX7" fmla="*/ 0 w 6864424"/>
              <a:gd name="connsiteY7" fmla="*/ 421198 h 505440"/>
              <a:gd name="connsiteX8" fmla="*/ 0 w 6864424"/>
              <a:gd name="connsiteY8" fmla="*/ 84242 h 50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4424" h="505440">
                <a:moveTo>
                  <a:pt x="0" y="84242"/>
                </a:moveTo>
                <a:cubicBezTo>
                  <a:pt x="0" y="37716"/>
                  <a:pt x="37716" y="0"/>
                  <a:pt x="84242" y="0"/>
                </a:cubicBezTo>
                <a:lnTo>
                  <a:pt x="6780182" y="0"/>
                </a:lnTo>
                <a:cubicBezTo>
                  <a:pt x="6826708" y="0"/>
                  <a:pt x="6864424" y="37716"/>
                  <a:pt x="6864424" y="84242"/>
                </a:cubicBezTo>
                <a:lnTo>
                  <a:pt x="6864424" y="421198"/>
                </a:lnTo>
                <a:cubicBezTo>
                  <a:pt x="6864424" y="467724"/>
                  <a:pt x="6826708" y="505440"/>
                  <a:pt x="6780182" y="505440"/>
                </a:cubicBezTo>
                <a:lnTo>
                  <a:pt x="84242" y="505440"/>
                </a:lnTo>
                <a:cubicBezTo>
                  <a:pt x="37716" y="505440"/>
                  <a:pt x="0" y="467724"/>
                  <a:pt x="0" y="421198"/>
                </a:cubicBezTo>
                <a:lnTo>
                  <a:pt x="0" y="8424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254" tIns="93254" rIns="93254" bIns="93254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5ª Etapa do Programa de Concessões</a:t>
            </a:r>
          </a:p>
        </p:txBody>
      </p:sp>
      <p:sp>
        <p:nvSpPr>
          <p:cNvPr id="8" name="Forma Livre 7"/>
          <p:cNvSpPr/>
          <p:nvPr/>
        </p:nvSpPr>
        <p:spPr>
          <a:xfrm>
            <a:off x="2663788" y="3119026"/>
            <a:ext cx="6864424" cy="505440"/>
          </a:xfrm>
          <a:custGeom>
            <a:avLst/>
            <a:gdLst>
              <a:gd name="connsiteX0" fmla="*/ 0 w 6864424"/>
              <a:gd name="connsiteY0" fmla="*/ 84242 h 505440"/>
              <a:gd name="connsiteX1" fmla="*/ 84242 w 6864424"/>
              <a:gd name="connsiteY1" fmla="*/ 0 h 505440"/>
              <a:gd name="connsiteX2" fmla="*/ 6780182 w 6864424"/>
              <a:gd name="connsiteY2" fmla="*/ 0 h 505440"/>
              <a:gd name="connsiteX3" fmla="*/ 6864424 w 6864424"/>
              <a:gd name="connsiteY3" fmla="*/ 84242 h 505440"/>
              <a:gd name="connsiteX4" fmla="*/ 6864424 w 6864424"/>
              <a:gd name="connsiteY4" fmla="*/ 421198 h 505440"/>
              <a:gd name="connsiteX5" fmla="*/ 6780182 w 6864424"/>
              <a:gd name="connsiteY5" fmla="*/ 505440 h 505440"/>
              <a:gd name="connsiteX6" fmla="*/ 84242 w 6864424"/>
              <a:gd name="connsiteY6" fmla="*/ 505440 h 505440"/>
              <a:gd name="connsiteX7" fmla="*/ 0 w 6864424"/>
              <a:gd name="connsiteY7" fmla="*/ 421198 h 505440"/>
              <a:gd name="connsiteX8" fmla="*/ 0 w 6864424"/>
              <a:gd name="connsiteY8" fmla="*/ 84242 h 50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4424" h="505440">
                <a:moveTo>
                  <a:pt x="0" y="84242"/>
                </a:moveTo>
                <a:cubicBezTo>
                  <a:pt x="0" y="37716"/>
                  <a:pt x="37716" y="0"/>
                  <a:pt x="84242" y="0"/>
                </a:cubicBezTo>
                <a:lnTo>
                  <a:pt x="6780182" y="0"/>
                </a:lnTo>
                <a:cubicBezTo>
                  <a:pt x="6826708" y="0"/>
                  <a:pt x="6864424" y="37716"/>
                  <a:pt x="6864424" y="84242"/>
                </a:cubicBezTo>
                <a:lnTo>
                  <a:pt x="6864424" y="421198"/>
                </a:lnTo>
                <a:cubicBezTo>
                  <a:pt x="6864424" y="467724"/>
                  <a:pt x="6826708" y="505440"/>
                  <a:pt x="6780182" y="505440"/>
                </a:cubicBezTo>
                <a:lnTo>
                  <a:pt x="84242" y="505440"/>
                </a:lnTo>
                <a:cubicBezTo>
                  <a:pt x="37716" y="505440"/>
                  <a:pt x="0" y="467724"/>
                  <a:pt x="0" y="421198"/>
                </a:cubicBezTo>
                <a:lnTo>
                  <a:pt x="0" y="84242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254" tIns="93254" rIns="93254" bIns="93254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Concessão do Lote Noroeste</a:t>
            </a:r>
          </a:p>
        </p:txBody>
      </p:sp>
      <p:sp>
        <p:nvSpPr>
          <p:cNvPr id="10" name="Forma Livre 9"/>
          <p:cNvSpPr/>
          <p:nvPr/>
        </p:nvSpPr>
        <p:spPr>
          <a:xfrm>
            <a:off x="2663788" y="3777377"/>
            <a:ext cx="6864424" cy="505440"/>
          </a:xfrm>
          <a:custGeom>
            <a:avLst/>
            <a:gdLst>
              <a:gd name="connsiteX0" fmla="*/ 0 w 6864424"/>
              <a:gd name="connsiteY0" fmla="*/ 84242 h 505440"/>
              <a:gd name="connsiteX1" fmla="*/ 84242 w 6864424"/>
              <a:gd name="connsiteY1" fmla="*/ 0 h 505440"/>
              <a:gd name="connsiteX2" fmla="*/ 6780182 w 6864424"/>
              <a:gd name="connsiteY2" fmla="*/ 0 h 505440"/>
              <a:gd name="connsiteX3" fmla="*/ 6864424 w 6864424"/>
              <a:gd name="connsiteY3" fmla="*/ 84242 h 505440"/>
              <a:gd name="connsiteX4" fmla="*/ 6864424 w 6864424"/>
              <a:gd name="connsiteY4" fmla="*/ 421198 h 505440"/>
              <a:gd name="connsiteX5" fmla="*/ 6780182 w 6864424"/>
              <a:gd name="connsiteY5" fmla="*/ 505440 h 505440"/>
              <a:gd name="connsiteX6" fmla="*/ 84242 w 6864424"/>
              <a:gd name="connsiteY6" fmla="*/ 505440 h 505440"/>
              <a:gd name="connsiteX7" fmla="*/ 0 w 6864424"/>
              <a:gd name="connsiteY7" fmla="*/ 421198 h 505440"/>
              <a:gd name="connsiteX8" fmla="*/ 0 w 6864424"/>
              <a:gd name="connsiteY8" fmla="*/ 84242 h 50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4424" h="505440">
                <a:moveTo>
                  <a:pt x="0" y="84242"/>
                </a:moveTo>
                <a:cubicBezTo>
                  <a:pt x="0" y="37716"/>
                  <a:pt x="37716" y="0"/>
                  <a:pt x="84242" y="0"/>
                </a:cubicBezTo>
                <a:lnTo>
                  <a:pt x="6780182" y="0"/>
                </a:lnTo>
                <a:cubicBezTo>
                  <a:pt x="6826708" y="0"/>
                  <a:pt x="6864424" y="37716"/>
                  <a:pt x="6864424" y="84242"/>
                </a:cubicBezTo>
                <a:lnTo>
                  <a:pt x="6864424" y="421198"/>
                </a:lnTo>
                <a:cubicBezTo>
                  <a:pt x="6864424" y="467724"/>
                  <a:pt x="6826708" y="505440"/>
                  <a:pt x="6780182" y="505440"/>
                </a:cubicBezTo>
                <a:lnTo>
                  <a:pt x="84242" y="505440"/>
                </a:lnTo>
                <a:cubicBezTo>
                  <a:pt x="37716" y="505440"/>
                  <a:pt x="0" y="467724"/>
                  <a:pt x="0" y="421198"/>
                </a:cubicBezTo>
                <a:lnTo>
                  <a:pt x="0" y="84242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254" tIns="93254" rIns="93254" bIns="93254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Modelagem Econômico-Financeira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2663788" y="4435728"/>
            <a:ext cx="6864424" cy="505440"/>
          </a:xfrm>
          <a:custGeom>
            <a:avLst/>
            <a:gdLst>
              <a:gd name="connsiteX0" fmla="*/ 0 w 6864424"/>
              <a:gd name="connsiteY0" fmla="*/ 84242 h 505440"/>
              <a:gd name="connsiteX1" fmla="*/ 84242 w 6864424"/>
              <a:gd name="connsiteY1" fmla="*/ 0 h 505440"/>
              <a:gd name="connsiteX2" fmla="*/ 6780182 w 6864424"/>
              <a:gd name="connsiteY2" fmla="*/ 0 h 505440"/>
              <a:gd name="connsiteX3" fmla="*/ 6864424 w 6864424"/>
              <a:gd name="connsiteY3" fmla="*/ 84242 h 505440"/>
              <a:gd name="connsiteX4" fmla="*/ 6864424 w 6864424"/>
              <a:gd name="connsiteY4" fmla="*/ 421198 h 505440"/>
              <a:gd name="connsiteX5" fmla="*/ 6780182 w 6864424"/>
              <a:gd name="connsiteY5" fmla="*/ 505440 h 505440"/>
              <a:gd name="connsiteX6" fmla="*/ 84242 w 6864424"/>
              <a:gd name="connsiteY6" fmla="*/ 505440 h 505440"/>
              <a:gd name="connsiteX7" fmla="*/ 0 w 6864424"/>
              <a:gd name="connsiteY7" fmla="*/ 421198 h 505440"/>
              <a:gd name="connsiteX8" fmla="*/ 0 w 6864424"/>
              <a:gd name="connsiteY8" fmla="*/ 84242 h 50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4424" h="505440">
                <a:moveTo>
                  <a:pt x="0" y="84242"/>
                </a:moveTo>
                <a:cubicBezTo>
                  <a:pt x="0" y="37716"/>
                  <a:pt x="37716" y="0"/>
                  <a:pt x="84242" y="0"/>
                </a:cubicBezTo>
                <a:lnTo>
                  <a:pt x="6780182" y="0"/>
                </a:lnTo>
                <a:cubicBezTo>
                  <a:pt x="6826708" y="0"/>
                  <a:pt x="6864424" y="37716"/>
                  <a:pt x="6864424" y="84242"/>
                </a:cubicBezTo>
                <a:lnTo>
                  <a:pt x="6864424" y="421198"/>
                </a:lnTo>
                <a:cubicBezTo>
                  <a:pt x="6864424" y="467724"/>
                  <a:pt x="6826708" y="505440"/>
                  <a:pt x="6780182" y="505440"/>
                </a:cubicBezTo>
                <a:lnTo>
                  <a:pt x="84242" y="505440"/>
                </a:lnTo>
                <a:cubicBezTo>
                  <a:pt x="37716" y="505440"/>
                  <a:pt x="0" y="467724"/>
                  <a:pt x="0" y="421198"/>
                </a:cubicBezTo>
                <a:lnTo>
                  <a:pt x="0" y="84242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254" tIns="93254" rIns="93254" bIns="93254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Modelagem Jurídica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A0D027-1908-49A3-8CC6-3BDF5C74D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  <p:sp>
        <p:nvSpPr>
          <p:cNvPr id="12" name="Forma Livre 10">
            <a:extLst>
              <a:ext uri="{FF2B5EF4-FFF2-40B4-BE49-F238E27FC236}">
                <a16:creationId xmlns:a16="http://schemas.microsoft.com/office/drawing/2014/main" id="{DC95AA3B-C0C0-489B-9D76-5D27DD1AAB9B}"/>
              </a:ext>
            </a:extLst>
          </p:cNvPr>
          <p:cNvSpPr/>
          <p:nvPr/>
        </p:nvSpPr>
        <p:spPr>
          <a:xfrm>
            <a:off x="2663788" y="5094079"/>
            <a:ext cx="6864424" cy="505440"/>
          </a:xfrm>
          <a:custGeom>
            <a:avLst/>
            <a:gdLst>
              <a:gd name="connsiteX0" fmla="*/ 0 w 6864424"/>
              <a:gd name="connsiteY0" fmla="*/ 84242 h 505440"/>
              <a:gd name="connsiteX1" fmla="*/ 84242 w 6864424"/>
              <a:gd name="connsiteY1" fmla="*/ 0 h 505440"/>
              <a:gd name="connsiteX2" fmla="*/ 6780182 w 6864424"/>
              <a:gd name="connsiteY2" fmla="*/ 0 h 505440"/>
              <a:gd name="connsiteX3" fmla="*/ 6864424 w 6864424"/>
              <a:gd name="connsiteY3" fmla="*/ 84242 h 505440"/>
              <a:gd name="connsiteX4" fmla="*/ 6864424 w 6864424"/>
              <a:gd name="connsiteY4" fmla="*/ 421198 h 505440"/>
              <a:gd name="connsiteX5" fmla="*/ 6780182 w 6864424"/>
              <a:gd name="connsiteY5" fmla="*/ 505440 h 505440"/>
              <a:gd name="connsiteX6" fmla="*/ 84242 w 6864424"/>
              <a:gd name="connsiteY6" fmla="*/ 505440 h 505440"/>
              <a:gd name="connsiteX7" fmla="*/ 0 w 6864424"/>
              <a:gd name="connsiteY7" fmla="*/ 421198 h 505440"/>
              <a:gd name="connsiteX8" fmla="*/ 0 w 6864424"/>
              <a:gd name="connsiteY8" fmla="*/ 84242 h 50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4424" h="505440">
                <a:moveTo>
                  <a:pt x="0" y="84242"/>
                </a:moveTo>
                <a:cubicBezTo>
                  <a:pt x="0" y="37716"/>
                  <a:pt x="37716" y="0"/>
                  <a:pt x="84242" y="0"/>
                </a:cubicBezTo>
                <a:lnTo>
                  <a:pt x="6780182" y="0"/>
                </a:lnTo>
                <a:cubicBezTo>
                  <a:pt x="6826708" y="0"/>
                  <a:pt x="6864424" y="37716"/>
                  <a:pt x="6864424" y="84242"/>
                </a:cubicBezTo>
                <a:lnTo>
                  <a:pt x="6864424" y="421198"/>
                </a:lnTo>
                <a:cubicBezTo>
                  <a:pt x="6864424" y="467724"/>
                  <a:pt x="6826708" y="505440"/>
                  <a:pt x="6780182" y="505440"/>
                </a:cubicBezTo>
                <a:lnTo>
                  <a:pt x="84242" y="505440"/>
                </a:lnTo>
                <a:cubicBezTo>
                  <a:pt x="37716" y="505440"/>
                  <a:pt x="0" y="467724"/>
                  <a:pt x="0" y="421198"/>
                </a:cubicBezTo>
                <a:lnTo>
                  <a:pt x="0" y="84242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254" tIns="93254" rIns="93254" bIns="93254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Sistema Automático Livre</a:t>
            </a:r>
          </a:p>
        </p:txBody>
      </p:sp>
    </p:spTree>
    <p:extLst>
      <p:ext uri="{BB962C8B-B14F-4D97-AF65-F5344CB8AC3E}">
        <p14:creationId xmlns:p14="http://schemas.microsoft.com/office/powerpoint/2010/main" val="2046213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0">
            <a:extLst>
              <a:ext uri="{FF2B5EF4-FFF2-40B4-BE49-F238E27FC236}">
                <a16:creationId xmlns:a16="http://schemas.microsoft.com/office/drawing/2014/main" id="{8600A6F5-B72B-4DD9-81B0-40F643DAE026}"/>
              </a:ext>
            </a:extLst>
          </p:cNvPr>
          <p:cNvSpPr txBox="1"/>
          <p:nvPr/>
        </p:nvSpPr>
        <p:spPr>
          <a:xfrm>
            <a:off x="1559496" y="4797152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Obrigado</a:t>
            </a:r>
            <a:endParaRPr lang="pt-BR" sz="2800" b="1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4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ector reto 27">
            <a:extLst>
              <a:ext uri="{FF2B5EF4-FFF2-40B4-BE49-F238E27FC236}">
                <a16:creationId xmlns:a16="http://schemas.microsoft.com/office/drawing/2014/main" id="{6D38877E-FB69-496D-9545-2B58D5BA783F}"/>
              </a:ext>
            </a:extLst>
          </p:cNvPr>
          <p:cNvCxnSpPr>
            <a:cxnSpLocks/>
            <a:stCxn id="35" idx="3"/>
            <a:endCxn id="51" idx="1"/>
          </p:cNvCxnSpPr>
          <p:nvPr/>
        </p:nvCxnSpPr>
        <p:spPr>
          <a:xfrm flipV="1">
            <a:off x="1487489" y="1504935"/>
            <a:ext cx="246874" cy="433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  <p:pic>
        <p:nvPicPr>
          <p:cNvPr id="24" name="Imagem 23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4188E88A-409F-49EF-8424-893984D84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1144499"/>
            <a:ext cx="7587002" cy="5092516"/>
          </a:xfrm>
          <a:prstGeom prst="rect">
            <a:avLst/>
          </a:prstGeom>
        </p:spPr>
      </p:pic>
      <p:sp>
        <p:nvSpPr>
          <p:cNvPr id="35" name="Retângulo 2">
            <a:extLst>
              <a:ext uri="{FF2B5EF4-FFF2-40B4-BE49-F238E27FC236}">
                <a16:creationId xmlns:a16="http://schemas.microsoft.com/office/drawing/2014/main" id="{9951406F-8B81-4356-8756-EB02DA733526}"/>
              </a:ext>
            </a:extLst>
          </p:cNvPr>
          <p:cNvSpPr/>
          <p:nvPr/>
        </p:nvSpPr>
        <p:spPr>
          <a:xfrm>
            <a:off x="726252" y="1268760"/>
            <a:ext cx="761237" cy="481013"/>
          </a:xfrm>
          <a:prstGeom prst="rect">
            <a:avLst/>
          </a:prstGeom>
          <a:solidFill>
            <a:srgbClr val="254061"/>
          </a:solidFill>
          <a:ln cap="sq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3BFAB4E-055C-42D9-92E3-8D79219B7ADB}"/>
              </a:ext>
            </a:extLst>
          </p:cNvPr>
          <p:cNvSpPr/>
          <p:nvPr/>
        </p:nvSpPr>
        <p:spPr>
          <a:xfrm>
            <a:off x="726251" y="2612188"/>
            <a:ext cx="761237" cy="479425"/>
          </a:xfrm>
          <a:prstGeom prst="rect">
            <a:avLst/>
          </a:prstGeom>
          <a:solidFill>
            <a:srgbClr val="254061"/>
          </a:solidFill>
          <a:ln cap="sq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2008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</a:t>
            </a:r>
          </a:p>
        </p:txBody>
      </p:sp>
      <p:sp>
        <p:nvSpPr>
          <p:cNvPr id="37" name="Retângulo 16">
            <a:extLst>
              <a:ext uri="{FF2B5EF4-FFF2-40B4-BE49-F238E27FC236}">
                <a16:creationId xmlns:a16="http://schemas.microsoft.com/office/drawing/2014/main" id="{753ADA05-4594-48EC-BA70-3667A21CF1B8}"/>
              </a:ext>
            </a:extLst>
          </p:cNvPr>
          <p:cNvSpPr/>
          <p:nvPr/>
        </p:nvSpPr>
        <p:spPr>
          <a:xfrm>
            <a:off x="726251" y="3429442"/>
            <a:ext cx="761237" cy="481012"/>
          </a:xfrm>
          <a:prstGeom prst="rect">
            <a:avLst/>
          </a:prstGeom>
          <a:solidFill>
            <a:srgbClr val="254061"/>
          </a:solidFill>
          <a:ln cap="sq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</a:t>
            </a:r>
          </a:p>
        </p:txBody>
      </p:sp>
      <p:sp>
        <p:nvSpPr>
          <p:cNvPr id="38" name="Retângulo de cantos arredondados 8">
            <a:extLst>
              <a:ext uri="{FF2B5EF4-FFF2-40B4-BE49-F238E27FC236}">
                <a16:creationId xmlns:a16="http://schemas.microsoft.com/office/drawing/2014/main" id="{E4CEB2B6-E766-47F4-A974-78B050E1E42A}"/>
              </a:ext>
            </a:extLst>
          </p:cNvPr>
          <p:cNvSpPr/>
          <p:nvPr/>
        </p:nvSpPr>
        <p:spPr>
          <a:xfrm>
            <a:off x="1734363" y="1970939"/>
            <a:ext cx="2256262" cy="502158"/>
          </a:xfrm>
          <a:prstGeom prst="rect">
            <a:avLst/>
          </a:prstGeom>
          <a:solidFill>
            <a:srgbClr val="254061"/>
          </a:solidFill>
          <a:ln cap="sq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Criação da ARTESP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05BCAA1-7D04-4FAA-95C8-D2825D7CB4BB}"/>
              </a:ext>
            </a:extLst>
          </p:cNvPr>
          <p:cNvSpPr/>
          <p:nvPr/>
        </p:nvSpPr>
        <p:spPr>
          <a:xfrm>
            <a:off x="726252" y="1970859"/>
            <a:ext cx="761237" cy="463897"/>
          </a:xfrm>
          <a:prstGeom prst="rect">
            <a:avLst/>
          </a:prstGeom>
          <a:solidFill>
            <a:srgbClr val="254061"/>
          </a:solidFill>
          <a:ln cap="sq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</a:t>
            </a:r>
          </a:p>
        </p:txBody>
      </p:sp>
      <p:sp>
        <p:nvSpPr>
          <p:cNvPr id="40" name="Retângulo de cantos arredondados 10">
            <a:extLst>
              <a:ext uri="{FF2B5EF4-FFF2-40B4-BE49-F238E27FC236}">
                <a16:creationId xmlns:a16="http://schemas.microsoft.com/office/drawing/2014/main" id="{8C3A03CF-02B5-42B9-8E8C-496EC05D80C1}"/>
              </a:ext>
            </a:extLst>
          </p:cNvPr>
          <p:cNvSpPr/>
          <p:nvPr/>
        </p:nvSpPr>
        <p:spPr>
          <a:xfrm>
            <a:off x="1734363" y="2548792"/>
            <a:ext cx="2256262" cy="773924"/>
          </a:xfrm>
          <a:prstGeom prst="rect">
            <a:avLst/>
          </a:prstGeom>
          <a:solidFill>
            <a:srgbClr val="254061"/>
          </a:solidFill>
          <a:ln cap="sq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2ª Etapa do Programa de Concessões Rodoviárias</a:t>
            </a:r>
          </a:p>
        </p:txBody>
      </p:sp>
      <p:sp>
        <p:nvSpPr>
          <p:cNvPr id="41" name="Retângulo de cantos arredondados 11">
            <a:extLst>
              <a:ext uri="{FF2B5EF4-FFF2-40B4-BE49-F238E27FC236}">
                <a16:creationId xmlns:a16="http://schemas.microsoft.com/office/drawing/2014/main" id="{CA6B7C58-951D-48F0-A569-AE9633E0CA79}"/>
              </a:ext>
            </a:extLst>
          </p:cNvPr>
          <p:cNvSpPr/>
          <p:nvPr/>
        </p:nvSpPr>
        <p:spPr>
          <a:xfrm>
            <a:off x="1734363" y="3398411"/>
            <a:ext cx="2256263" cy="688562"/>
          </a:xfrm>
          <a:prstGeom prst="rect">
            <a:avLst/>
          </a:prstGeom>
          <a:solidFill>
            <a:srgbClr val="254061"/>
          </a:solidFill>
          <a:ln cap="sq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3ª Etapa do Programa de Concessões Rodoviárias</a:t>
            </a:r>
          </a:p>
          <a:p>
            <a:pPr algn="ctr">
              <a:defRPr/>
            </a:pPr>
            <a:r>
              <a:rPr lang="pt-BR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PPP Tamoios</a:t>
            </a:r>
          </a:p>
        </p:txBody>
      </p:sp>
      <p:sp>
        <p:nvSpPr>
          <p:cNvPr id="42" name="Retângulo de cantos arredondados 14">
            <a:extLst>
              <a:ext uri="{FF2B5EF4-FFF2-40B4-BE49-F238E27FC236}">
                <a16:creationId xmlns:a16="http://schemas.microsoft.com/office/drawing/2014/main" id="{9CB9887D-392D-4DC7-924C-5E6B7D765656}"/>
              </a:ext>
            </a:extLst>
          </p:cNvPr>
          <p:cNvSpPr/>
          <p:nvPr/>
        </p:nvSpPr>
        <p:spPr>
          <a:xfrm>
            <a:off x="1734363" y="4162668"/>
            <a:ext cx="3264376" cy="1123924"/>
          </a:xfrm>
          <a:prstGeom prst="rect">
            <a:avLst/>
          </a:prstGeom>
          <a:solidFill>
            <a:srgbClr val="254061"/>
          </a:solidFill>
          <a:ln cap="sq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4ª Etapa do Programa de Concessões Rodoviárias</a:t>
            </a:r>
          </a:p>
          <a:p>
            <a:pPr algn="ctr">
              <a:defRPr/>
            </a:pPr>
            <a:r>
              <a:rPr lang="pt-BR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Lote Centro-Oeste Paulista (Entrevias) </a:t>
            </a:r>
          </a:p>
          <a:p>
            <a:pPr algn="ctr">
              <a:defRPr/>
            </a:pPr>
            <a:r>
              <a:rPr lang="pt-BR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Lote Calçados (</a:t>
            </a:r>
            <a:r>
              <a:rPr lang="pt-BR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ViaPaulista</a:t>
            </a:r>
            <a:r>
              <a:rPr lang="pt-BR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ctr">
              <a:defRPr/>
            </a:pPr>
            <a:r>
              <a:rPr lang="pt-BR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Lote Piracicaba-Panorama (Eixo SP)</a:t>
            </a:r>
          </a:p>
          <a:p>
            <a:pPr algn="ctr">
              <a:defRPr/>
            </a:pPr>
            <a:endParaRPr lang="pt-BR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tângulo 17">
            <a:extLst>
              <a:ext uri="{FF2B5EF4-FFF2-40B4-BE49-F238E27FC236}">
                <a16:creationId xmlns:a16="http://schemas.microsoft.com/office/drawing/2014/main" id="{F83BC023-00FC-43A2-B8CF-CF1FF8E035B0}"/>
              </a:ext>
            </a:extLst>
          </p:cNvPr>
          <p:cNvSpPr/>
          <p:nvPr/>
        </p:nvSpPr>
        <p:spPr>
          <a:xfrm>
            <a:off x="736296" y="4110723"/>
            <a:ext cx="761237" cy="481012"/>
          </a:xfrm>
          <a:prstGeom prst="rect">
            <a:avLst/>
          </a:prstGeom>
          <a:solidFill>
            <a:srgbClr val="254061"/>
          </a:solidFill>
          <a:ln cap="sq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  <p:sp>
        <p:nvSpPr>
          <p:cNvPr id="51" name="Retângulo de cantos arredondados 3">
            <a:extLst>
              <a:ext uri="{FF2B5EF4-FFF2-40B4-BE49-F238E27FC236}">
                <a16:creationId xmlns:a16="http://schemas.microsoft.com/office/drawing/2014/main" id="{F265F172-04E1-44B2-98BB-FE17E71D0B64}"/>
              </a:ext>
            </a:extLst>
          </p:cNvPr>
          <p:cNvSpPr/>
          <p:nvPr/>
        </p:nvSpPr>
        <p:spPr>
          <a:xfrm>
            <a:off x="1734363" y="1114626"/>
            <a:ext cx="2256262" cy="780618"/>
          </a:xfrm>
          <a:prstGeom prst="rect">
            <a:avLst/>
          </a:prstGeom>
          <a:solidFill>
            <a:srgbClr val="254061"/>
          </a:solidFill>
          <a:ln cap="sq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1ª Etapa do Programa de Concessões Rodoviárias</a:t>
            </a:r>
          </a:p>
        </p:txBody>
      </p:sp>
      <p:cxnSp>
        <p:nvCxnSpPr>
          <p:cNvPr id="69" name="Conector reto 27">
            <a:extLst>
              <a:ext uri="{FF2B5EF4-FFF2-40B4-BE49-F238E27FC236}">
                <a16:creationId xmlns:a16="http://schemas.microsoft.com/office/drawing/2014/main" id="{6D38877E-FB69-496D-9545-2B58D5BA783F}"/>
              </a:ext>
            </a:extLst>
          </p:cNvPr>
          <p:cNvCxnSpPr>
            <a:cxnSpLocks/>
          </p:cNvCxnSpPr>
          <p:nvPr/>
        </p:nvCxnSpPr>
        <p:spPr>
          <a:xfrm>
            <a:off x="1487488" y="2229769"/>
            <a:ext cx="246875" cy="449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27">
            <a:extLst>
              <a:ext uri="{FF2B5EF4-FFF2-40B4-BE49-F238E27FC236}">
                <a16:creationId xmlns:a16="http://schemas.microsoft.com/office/drawing/2014/main" id="{6D38877E-FB69-496D-9545-2B58D5BA783F}"/>
              </a:ext>
            </a:extLst>
          </p:cNvPr>
          <p:cNvCxnSpPr>
            <a:cxnSpLocks/>
          </p:cNvCxnSpPr>
          <p:nvPr/>
        </p:nvCxnSpPr>
        <p:spPr>
          <a:xfrm>
            <a:off x="1487488" y="2895729"/>
            <a:ext cx="246875" cy="449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27">
            <a:extLst>
              <a:ext uri="{FF2B5EF4-FFF2-40B4-BE49-F238E27FC236}">
                <a16:creationId xmlns:a16="http://schemas.microsoft.com/office/drawing/2014/main" id="{6D38877E-FB69-496D-9545-2B58D5BA783F}"/>
              </a:ext>
            </a:extLst>
          </p:cNvPr>
          <p:cNvCxnSpPr>
            <a:cxnSpLocks/>
          </p:cNvCxnSpPr>
          <p:nvPr/>
        </p:nvCxnSpPr>
        <p:spPr>
          <a:xfrm>
            <a:off x="1487488" y="3622422"/>
            <a:ext cx="246875" cy="449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27">
            <a:extLst>
              <a:ext uri="{FF2B5EF4-FFF2-40B4-BE49-F238E27FC236}">
                <a16:creationId xmlns:a16="http://schemas.microsoft.com/office/drawing/2014/main" id="{6D38877E-FB69-496D-9545-2B58D5BA783F}"/>
              </a:ext>
            </a:extLst>
          </p:cNvPr>
          <p:cNvCxnSpPr>
            <a:cxnSpLocks/>
          </p:cNvCxnSpPr>
          <p:nvPr/>
        </p:nvCxnSpPr>
        <p:spPr>
          <a:xfrm>
            <a:off x="1487211" y="4352527"/>
            <a:ext cx="246875" cy="449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726B78C-82FB-4A65-AF3D-4B28C8F0F648}"/>
              </a:ext>
            </a:extLst>
          </p:cNvPr>
          <p:cNvSpPr txBox="1"/>
          <p:nvPr/>
        </p:nvSpPr>
        <p:spPr>
          <a:xfrm>
            <a:off x="119336" y="27332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Programa de Concessões Rodoviárias </a:t>
            </a:r>
          </a:p>
        </p:txBody>
      </p:sp>
      <p:sp>
        <p:nvSpPr>
          <p:cNvPr id="23" name="Retângulo 16">
            <a:extLst>
              <a:ext uri="{FF2B5EF4-FFF2-40B4-BE49-F238E27FC236}">
                <a16:creationId xmlns:a16="http://schemas.microsoft.com/office/drawing/2014/main" id="{753ADA05-4594-48EC-BA70-3667A21CF1B8}"/>
              </a:ext>
            </a:extLst>
          </p:cNvPr>
          <p:cNvSpPr/>
          <p:nvPr/>
        </p:nvSpPr>
        <p:spPr>
          <a:xfrm>
            <a:off x="767408" y="5523000"/>
            <a:ext cx="761236" cy="481012"/>
          </a:xfrm>
          <a:prstGeom prst="rect">
            <a:avLst/>
          </a:prstGeom>
          <a:solidFill>
            <a:srgbClr val="254061"/>
          </a:solidFill>
          <a:ln cap="sq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</a:p>
        </p:txBody>
      </p:sp>
      <p:sp>
        <p:nvSpPr>
          <p:cNvPr id="26" name="Retângulo de cantos arredondados 14">
            <a:extLst>
              <a:ext uri="{FF2B5EF4-FFF2-40B4-BE49-F238E27FC236}">
                <a16:creationId xmlns:a16="http://schemas.microsoft.com/office/drawing/2014/main" id="{9CB9887D-392D-4DC7-924C-5E6B7D765656}"/>
              </a:ext>
            </a:extLst>
          </p:cNvPr>
          <p:cNvSpPr/>
          <p:nvPr/>
        </p:nvSpPr>
        <p:spPr>
          <a:xfrm>
            <a:off x="1734363" y="5362287"/>
            <a:ext cx="3264376" cy="803017"/>
          </a:xfrm>
          <a:prstGeom prst="rect">
            <a:avLst/>
          </a:prstGeom>
          <a:solidFill>
            <a:srgbClr val="254061"/>
          </a:solidFill>
          <a:ln cap="sq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5ª Etapa do Programa de Concessões Rodoviárias</a:t>
            </a:r>
          </a:p>
          <a:p>
            <a:pPr algn="ctr">
              <a:defRPr/>
            </a:pPr>
            <a:r>
              <a:rPr lang="pt-BR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Lote Noroeste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EACC9F45-DC0A-4E45-BC03-C2776C9D67F2}"/>
              </a:ext>
            </a:extLst>
          </p:cNvPr>
          <p:cNvCxnSpPr>
            <a:cxnSpLocks/>
          </p:cNvCxnSpPr>
          <p:nvPr/>
        </p:nvCxnSpPr>
        <p:spPr>
          <a:xfrm>
            <a:off x="1487211" y="5757685"/>
            <a:ext cx="246875" cy="449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95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" y="766547"/>
            <a:ext cx="12160438" cy="5666464"/>
          </a:xfrm>
          <a:prstGeom prst="rect">
            <a:avLst/>
          </a:prstGeom>
        </p:spPr>
      </p:pic>
      <p:grpSp>
        <p:nvGrpSpPr>
          <p:cNvPr id="18" name="Agrupar 17"/>
          <p:cNvGrpSpPr/>
          <p:nvPr/>
        </p:nvGrpSpPr>
        <p:grpSpPr>
          <a:xfrm>
            <a:off x="9856975" y="3901374"/>
            <a:ext cx="1871662" cy="1800225"/>
            <a:chOff x="756122" y="4293071"/>
            <a:chExt cx="1871662" cy="18002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" name="Elipse 18"/>
            <p:cNvSpPr/>
            <p:nvPr/>
          </p:nvSpPr>
          <p:spPr>
            <a:xfrm>
              <a:off x="756122" y="4293071"/>
              <a:ext cx="1871662" cy="1800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0" name="CaixaDeTexto 19"/>
            <p:cNvSpPr txBox="1">
              <a:spLocks noChangeArrowheads="1"/>
            </p:cNvSpPr>
            <p:nvPr/>
          </p:nvSpPr>
          <p:spPr bwMode="auto">
            <a:xfrm>
              <a:off x="885200" y="4762296"/>
              <a:ext cx="1572210" cy="8617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26.856 </a:t>
              </a:r>
              <a:r>
                <a:rPr lang="pt-BR" altLang="pt-BR" sz="16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empregos gerados</a:t>
              </a:r>
              <a:endParaRPr lang="pt-BR" altLang="pt-BR" sz="1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447091" y="2734306"/>
            <a:ext cx="1549400" cy="1438275"/>
            <a:chOff x="107504" y="2062733"/>
            <a:chExt cx="1549400" cy="1438275"/>
          </a:xfrm>
        </p:grpSpPr>
        <p:sp>
          <p:nvSpPr>
            <p:cNvPr id="22" name="Elipse 21"/>
            <p:cNvSpPr/>
            <p:nvPr/>
          </p:nvSpPr>
          <p:spPr>
            <a:xfrm>
              <a:off x="107504" y="2062733"/>
              <a:ext cx="1549400" cy="14382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3" name="CaixaDeTexto 22"/>
            <p:cNvSpPr txBox="1">
              <a:spLocks noChangeArrowheads="1"/>
            </p:cNvSpPr>
            <p:nvPr/>
          </p:nvSpPr>
          <p:spPr bwMode="auto">
            <a:xfrm>
              <a:off x="156478" y="2219607"/>
              <a:ext cx="1500426" cy="11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R$ 6,2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Bilhões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em repasse de ISSQN para 283 municípios</a:t>
              </a:r>
              <a:endParaRPr lang="pt-BR" altLang="pt-BR" sz="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10272464" y="1206189"/>
            <a:ext cx="1763365" cy="1640382"/>
            <a:chOff x="1956850" y="464587"/>
            <a:chExt cx="1547812" cy="1439863"/>
          </a:xfrm>
        </p:grpSpPr>
        <p:sp>
          <p:nvSpPr>
            <p:cNvPr id="25" name="Elipse 24"/>
            <p:cNvSpPr/>
            <p:nvPr/>
          </p:nvSpPr>
          <p:spPr>
            <a:xfrm>
              <a:off x="1956850" y="464587"/>
              <a:ext cx="1547812" cy="1439863"/>
            </a:xfrm>
            <a:prstGeom prst="ellipse">
              <a:avLst/>
            </a:prstGeom>
            <a:solidFill>
              <a:srgbClr val="254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6" name="CaixaDeTexto 25"/>
            <p:cNvSpPr txBox="1">
              <a:spLocks noChangeArrowheads="1"/>
            </p:cNvSpPr>
            <p:nvPr/>
          </p:nvSpPr>
          <p:spPr bwMode="auto">
            <a:xfrm>
              <a:off x="2067650" y="641989"/>
              <a:ext cx="1420813" cy="104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R$ 137 bilhões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investidos em obras e manutenção das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rodovias</a:t>
              </a:r>
              <a:endParaRPr lang="pt-BR" altLang="pt-BR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  <p:grpSp>
        <p:nvGrpSpPr>
          <p:cNvPr id="29" name="Agrupar 28"/>
          <p:cNvGrpSpPr/>
          <p:nvPr/>
        </p:nvGrpSpPr>
        <p:grpSpPr>
          <a:xfrm>
            <a:off x="741213" y="3877712"/>
            <a:ext cx="1871662" cy="1800225"/>
            <a:chOff x="749284" y="4209767"/>
            <a:chExt cx="1871662" cy="18002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3" name="Elipse 32"/>
            <p:cNvSpPr/>
            <p:nvPr/>
          </p:nvSpPr>
          <p:spPr>
            <a:xfrm>
              <a:off x="749284" y="4209767"/>
              <a:ext cx="1871662" cy="1800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34" name="CaixaDeTexto 33"/>
            <p:cNvSpPr txBox="1">
              <a:spLocks noChangeArrowheads="1"/>
            </p:cNvSpPr>
            <p:nvPr/>
          </p:nvSpPr>
          <p:spPr bwMode="auto">
            <a:xfrm>
              <a:off x="992263" y="4577077"/>
              <a:ext cx="1420812" cy="1200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17 das 20 melhores rodovias do país*</a:t>
              </a:r>
            </a:p>
          </p:txBody>
        </p:sp>
      </p:grpSp>
      <p:grpSp>
        <p:nvGrpSpPr>
          <p:cNvPr id="35" name="Agrupar 34"/>
          <p:cNvGrpSpPr/>
          <p:nvPr/>
        </p:nvGrpSpPr>
        <p:grpSpPr>
          <a:xfrm>
            <a:off x="191344" y="2564904"/>
            <a:ext cx="1728192" cy="1568748"/>
            <a:chOff x="107504" y="2062733"/>
            <a:chExt cx="1728192" cy="156874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6" name="Elipse 35"/>
            <p:cNvSpPr/>
            <p:nvPr/>
          </p:nvSpPr>
          <p:spPr>
            <a:xfrm>
              <a:off x="107504" y="2062733"/>
              <a:ext cx="1728192" cy="15687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37" name="CaixaDeTexto 36"/>
            <p:cNvSpPr txBox="1">
              <a:spLocks noChangeArrowheads="1"/>
            </p:cNvSpPr>
            <p:nvPr/>
          </p:nvSpPr>
          <p:spPr bwMode="auto">
            <a:xfrm>
              <a:off x="258341" y="2518716"/>
              <a:ext cx="1457629" cy="5847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20 </a:t>
              </a:r>
              <a:r>
                <a:rPr lang="pt-BR" altLang="pt-BR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concessionárias</a:t>
              </a:r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659756" y="1268760"/>
            <a:ext cx="1547812" cy="1439863"/>
            <a:chOff x="919511" y="1017911"/>
            <a:chExt cx="1547812" cy="1439863"/>
          </a:xfrm>
        </p:grpSpPr>
        <p:sp>
          <p:nvSpPr>
            <p:cNvPr id="39" name="Elipse 38"/>
            <p:cNvSpPr/>
            <p:nvPr/>
          </p:nvSpPr>
          <p:spPr>
            <a:xfrm>
              <a:off x="919511" y="1017911"/>
              <a:ext cx="1547812" cy="1439863"/>
            </a:xfrm>
            <a:prstGeom prst="ellipse">
              <a:avLst/>
            </a:prstGeom>
            <a:solidFill>
              <a:srgbClr val="254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40" name="CaixaDeTexto 39"/>
            <p:cNvSpPr txBox="1">
              <a:spLocks noChangeArrowheads="1"/>
            </p:cNvSpPr>
            <p:nvPr/>
          </p:nvSpPr>
          <p:spPr bwMode="auto">
            <a:xfrm>
              <a:off x="1009998" y="1357636"/>
              <a:ext cx="142081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11,2 mil km </a:t>
              </a:r>
              <a:r>
                <a:rPr lang="pt-BR" altLang="pt-BR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de rodovias concedidas</a:t>
              </a: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726B78C-82FB-4A65-AF3D-4B28C8F0F648}"/>
              </a:ext>
            </a:extLst>
          </p:cNvPr>
          <p:cNvSpPr txBox="1"/>
          <p:nvPr/>
        </p:nvSpPr>
        <p:spPr>
          <a:xfrm>
            <a:off x="99119" y="269413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Programa de Concessões Rodoviárias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328" y="6156012"/>
            <a:ext cx="2756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*Pesquisa CNT 2019</a:t>
            </a:r>
          </a:p>
        </p:txBody>
      </p:sp>
    </p:spTree>
    <p:extLst>
      <p:ext uri="{BB962C8B-B14F-4D97-AF65-F5344CB8AC3E}">
        <p14:creationId xmlns:p14="http://schemas.microsoft.com/office/powerpoint/2010/main" val="235922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7"/>
          <a:stretch/>
        </p:blipFill>
        <p:spPr>
          <a:xfrm>
            <a:off x="-7394" y="1066213"/>
            <a:ext cx="12205652" cy="5437508"/>
          </a:xfrm>
          <a:prstGeom prst="rect">
            <a:avLst/>
          </a:prstGeom>
        </p:spPr>
      </p:pic>
      <p:sp>
        <p:nvSpPr>
          <p:cNvPr id="5" name="Retângulo 8">
            <a:extLst>
              <a:ext uri="{FF2B5EF4-FFF2-40B4-BE49-F238E27FC236}">
                <a16:creationId xmlns:a16="http://schemas.microsoft.com/office/drawing/2014/main" id="{A1852D95-543F-4B67-AE9A-6A1286FD237D}"/>
              </a:ext>
            </a:extLst>
          </p:cNvPr>
          <p:cNvSpPr/>
          <p:nvPr/>
        </p:nvSpPr>
        <p:spPr>
          <a:xfrm>
            <a:off x="191344" y="2636912"/>
            <a:ext cx="5400600" cy="3662541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anchor="t">
            <a:spAutoFit/>
          </a:bodyPr>
          <a:lstStyle/>
          <a:p>
            <a:pPr algn="ctr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ESTRUTURA</a:t>
            </a:r>
          </a:p>
          <a:p>
            <a:pPr algn="ctr"/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114 Postos SAU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88 Bases Operacionais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211 Ambulâncias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264 Guinchos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8.458 Telefones de Emergência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130 Balanças (Fixa e Móvel)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1.901 Câmeras – CFTV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39 Estações Meteorológicas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534 Sensores de Tráfego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214 Veículos de Inspeção de Tráfego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392 Painéis de Mensagem Variável</a:t>
            </a:r>
          </a:p>
          <a:p>
            <a:pPr algn="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Dados de maio/2021</a:t>
            </a:r>
          </a:p>
          <a:p>
            <a:pPr algn="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 Fonte: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Mits</a:t>
            </a:r>
            <a:endParaRPr lang="pt-BR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0C2CB4B-765D-4299-B996-7B3BF8E043C8}"/>
              </a:ext>
            </a:extLst>
          </p:cNvPr>
          <p:cNvSpPr/>
          <p:nvPr/>
        </p:nvSpPr>
        <p:spPr>
          <a:xfrm>
            <a:off x="344035" y="1230260"/>
            <a:ext cx="11503930" cy="584775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Mais de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30 milhões de atendimentos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aos usuários realizados desde o início das concessões</a:t>
            </a:r>
          </a:p>
          <a:p>
            <a:pPr algn="ctr">
              <a:defRPr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(de 2000 a setembro de 2020)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2EB6CD-260B-4881-BBD2-9AE525B78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8451163-D454-4157-A35B-602E80AAEF81}"/>
              </a:ext>
            </a:extLst>
          </p:cNvPr>
          <p:cNvSpPr txBox="1"/>
          <p:nvPr/>
        </p:nvSpPr>
        <p:spPr>
          <a:xfrm>
            <a:off x="99119" y="269413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Programa de Concessões Rodoviárias </a:t>
            </a:r>
          </a:p>
        </p:txBody>
      </p:sp>
    </p:spTree>
    <p:extLst>
      <p:ext uri="{BB962C8B-B14F-4D97-AF65-F5344CB8AC3E}">
        <p14:creationId xmlns:p14="http://schemas.microsoft.com/office/powerpoint/2010/main" val="344674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5"/>
          <a:stretch/>
        </p:blipFill>
        <p:spPr>
          <a:xfrm>
            <a:off x="21839" y="919992"/>
            <a:ext cx="12170161" cy="555188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5793FEA-9BAC-4871-8699-AE2C08DD5CF0}"/>
              </a:ext>
            </a:extLst>
          </p:cNvPr>
          <p:cNvSpPr/>
          <p:nvPr/>
        </p:nvSpPr>
        <p:spPr>
          <a:xfrm>
            <a:off x="407368" y="1817092"/>
            <a:ext cx="4680520" cy="3665171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b="1" dirty="0"/>
              <a:t>Objetivos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Manter o Programa de Concessões como 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referência de qualidade e segurança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rodoviária.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Oferecer 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credibilidade, segurança jurídica e retornos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 atrativos para os players.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Estruturar 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leilões competitivos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que atraiam os melhores operadores e investidores.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BF7620-B4F6-4683-A403-5A5201179181}"/>
              </a:ext>
            </a:extLst>
          </p:cNvPr>
          <p:cNvSpPr txBox="1"/>
          <p:nvPr/>
        </p:nvSpPr>
        <p:spPr>
          <a:xfrm>
            <a:off x="191344" y="302064"/>
            <a:ext cx="964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5ª Etapa do Programa de Concessões</a:t>
            </a:r>
            <a:endParaRPr lang="pt-BR" sz="4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8C6A91A-A65B-401B-8449-D2E632E3A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5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4D641F25-570D-49C4-97EE-C3391E0F0CE2}"/>
              </a:ext>
            </a:extLst>
          </p:cNvPr>
          <p:cNvSpPr/>
          <p:nvPr/>
        </p:nvSpPr>
        <p:spPr>
          <a:xfrm>
            <a:off x="6470323" y="1082718"/>
            <a:ext cx="360755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buClr>
                <a:srgbClr val="00B0F0"/>
              </a:buClr>
              <a:buSzPct val="120000"/>
            </a:pP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Uso de novos modelos de aprovação e monitoramento de projetos</a:t>
            </a:r>
          </a:p>
          <a:p>
            <a:pPr algn="just" defTabSz="457200" fontAlgn="base">
              <a:buClr>
                <a:srgbClr val="00B0F0"/>
              </a:buClr>
              <a:buSzPct val="120000"/>
            </a:pP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 exemplo, BIM, SGP e certificação.</a:t>
            </a:r>
            <a:endParaRPr lang="pt-BR" sz="13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6" descr="A close up of a sign  Description generated with very high confidence">
            <a:extLst>
              <a:ext uri="{FF2B5EF4-FFF2-40B4-BE49-F238E27FC236}">
                <a16:creationId xmlns:a16="http://schemas.microsoft.com/office/drawing/2014/main" id="{8A763FD1-27A9-486B-9CDC-4B05182AF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72" y="1176613"/>
            <a:ext cx="537832" cy="537832"/>
          </a:xfrm>
          <a:prstGeom prst="rect">
            <a:avLst/>
          </a:prstGeom>
        </p:spPr>
      </p:pic>
      <p:pic>
        <p:nvPicPr>
          <p:cNvPr id="5" name="Picture 4" descr="Resultado de imagem para organization icon">
            <a:extLst>
              <a:ext uri="{FF2B5EF4-FFF2-40B4-BE49-F238E27FC236}">
                <a16:creationId xmlns:a16="http://schemas.microsoft.com/office/drawing/2014/main" id="{37FDD5BD-A4F9-47EC-BFA4-3AE96A764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1CADE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8" y="3201766"/>
            <a:ext cx="659283" cy="65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647C465A-F2A5-4E4B-9FDE-45DC5801BE2F}"/>
              </a:ext>
            </a:extLst>
          </p:cNvPr>
          <p:cNvSpPr/>
          <p:nvPr/>
        </p:nvSpPr>
        <p:spPr>
          <a:xfrm>
            <a:off x="1462588" y="3083096"/>
            <a:ext cx="36973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buClr>
                <a:srgbClr val="00B0F0"/>
              </a:buClr>
              <a:buSzPct val="120000"/>
            </a:pP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Acordo tripartite</a:t>
            </a:r>
          </a:p>
          <a:p>
            <a:pPr algn="just" defTabSz="457200" fontAlgn="base">
              <a:buClr>
                <a:srgbClr val="00B0F0"/>
              </a:buClr>
              <a:buSzPct val="120000"/>
            </a:pP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Provisões para alinhamento claro entre concessionária, credores e poder concedente.</a:t>
            </a:r>
          </a:p>
        </p:txBody>
      </p:sp>
      <p:pic>
        <p:nvPicPr>
          <p:cNvPr id="7" name="Picture 15" descr="A picture containing text, whiteboard  Description generated with very high confidence">
            <a:extLst>
              <a:ext uri="{FF2B5EF4-FFF2-40B4-BE49-F238E27FC236}">
                <a16:creationId xmlns:a16="http://schemas.microsoft.com/office/drawing/2014/main" id="{E88DB54A-D288-4BE9-BA0E-C303DC2EB0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2" t="21764" r="24413" b="21724"/>
          <a:stretch/>
        </p:blipFill>
        <p:spPr>
          <a:xfrm>
            <a:off x="5801820" y="3432230"/>
            <a:ext cx="625937" cy="716850"/>
          </a:xfrm>
          <a:prstGeom prst="rect">
            <a:avLst/>
          </a:prstGeom>
        </p:spPr>
      </p:pic>
      <p:sp>
        <p:nvSpPr>
          <p:cNvPr id="8" name="Rectangle 16">
            <a:extLst>
              <a:ext uri="{FF2B5EF4-FFF2-40B4-BE49-F238E27FC236}">
                <a16:creationId xmlns:a16="http://schemas.microsoft.com/office/drawing/2014/main" id="{ECCC2FBF-BA78-444A-B8E8-165BA80A3F42}"/>
              </a:ext>
            </a:extLst>
          </p:cNvPr>
          <p:cNvSpPr/>
          <p:nvPr/>
        </p:nvSpPr>
        <p:spPr>
          <a:xfrm>
            <a:off x="6451921" y="3170306"/>
            <a:ext cx="41805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buClr>
                <a:srgbClr val="00B0F0"/>
              </a:buClr>
              <a:buSzPct val="120000"/>
            </a:pP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Revisão/consolidação das disposições contratuais e anexos</a:t>
            </a:r>
          </a:p>
          <a:p>
            <a:pPr defTabSz="457200" fontAlgn="base">
              <a:buClr>
                <a:srgbClr val="00B0F0"/>
              </a:buClr>
              <a:buSzPct val="120000"/>
            </a:pP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Proposta de estrutura objetiva, com agregação de temas correlatos e definição de procedimentos aplicáveis, bem como melhorias gerais na redação e regras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sz="13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7F472677-B9AA-44B0-868A-045617D37264}"/>
              </a:ext>
            </a:extLst>
          </p:cNvPr>
          <p:cNvSpPr/>
          <p:nvPr/>
        </p:nvSpPr>
        <p:spPr>
          <a:xfrm>
            <a:off x="1349422" y="5655987"/>
            <a:ext cx="37281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buClr>
                <a:srgbClr val="00B0F0"/>
              </a:buClr>
              <a:buSzPct val="120000"/>
            </a:pP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Adoção da metodologia iRap 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segurança rodoviária.</a:t>
            </a:r>
          </a:p>
        </p:txBody>
      </p:sp>
      <p:pic>
        <p:nvPicPr>
          <p:cNvPr id="10" name="Picture 21" descr="A close up of a logo  Description generated with very high confidence">
            <a:extLst>
              <a:ext uri="{FF2B5EF4-FFF2-40B4-BE49-F238E27FC236}">
                <a16:creationId xmlns:a16="http://schemas.microsoft.com/office/drawing/2014/main" id="{11363FA0-2351-4B80-BDD6-2D4C886799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rgbClr val="2683C6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60011" y="5589240"/>
            <a:ext cx="625937" cy="625936"/>
          </a:xfrm>
          <a:prstGeom prst="rect">
            <a:avLst/>
          </a:prstGeom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id="{4241572A-9B36-44CE-89CC-17977CF41B37}"/>
              </a:ext>
            </a:extLst>
          </p:cNvPr>
          <p:cNvSpPr/>
          <p:nvPr/>
        </p:nvSpPr>
        <p:spPr>
          <a:xfrm>
            <a:off x="6483551" y="1924584"/>
            <a:ext cx="412453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buClr>
                <a:srgbClr val="00B0F0"/>
              </a:buClr>
              <a:buSzPct val="120000"/>
            </a:pP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 Carbono Zero para operação rodoviária</a:t>
            </a:r>
          </a:p>
          <a:p>
            <a:pPr algn="just" defTabSz="457200" fontAlgn="base">
              <a:buClr>
                <a:srgbClr val="00B0F0"/>
              </a:buClr>
              <a:buSzPct val="120000"/>
            </a:pP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Neutralização de emissões de Gases de Efeito Estufa (GEE) relacionadas à operação da concessão.</a:t>
            </a:r>
          </a:p>
        </p:txBody>
      </p:sp>
      <p:pic>
        <p:nvPicPr>
          <p:cNvPr id="12" name="Picture 22" descr="A close up of a logo  Description generated with very high confidence">
            <a:extLst>
              <a:ext uri="{FF2B5EF4-FFF2-40B4-BE49-F238E27FC236}">
                <a16:creationId xmlns:a16="http://schemas.microsoft.com/office/drawing/2014/main" id="{B82AC4AF-6665-48B4-BFBD-4360444F7D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rgbClr val="2683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8073" y="2044454"/>
            <a:ext cx="733431" cy="736474"/>
          </a:xfrm>
          <a:prstGeom prst="rect">
            <a:avLst/>
          </a:prstGeom>
        </p:spPr>
      </p:pic>
      <p:sp>
        <p:nvSpPr>
          <p:cNvPr id="13" name="Rectangle 20">
            <a:extLst>
              <a:ext uri="{FF2B5EF4-FFF2-40B4-BE49-F238E27FC236}">
                <a16:creationId xmlns:a16="http://schemas.microsoft.com/office/drawing/2014/main" id="{38DF2009-FD64-4FF3-B5DD-3F560308C232}"/>
              </a:ext>
            </a:extLst>
          </p:cNvPr>
          <p:cNvSpPr/>
          <p:nvPr/>
        </p:nvSpPr>
        <p:spPr>
          <a:xfrm>
            <a:off x="1404461" y="4195154"/>
            <a:ext cx="37554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Sistema de descontos para usuários frequentes</a:t>
            </a:r>
          </a:p>
          <a:p>
            <a:pPr algn="just"/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Descontos tarifários progressivos, de acordo com frequência de uso, disponíveis para todos os usuários com sistema de pagamento eletrônico.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23" descr="A close up of a logo  Description generated with very high confidence">
            <a:extLst>
              <a:ext uri="{FF2B5EF4-FFF2-40B4-BE49-F238E27FC236}">
                <a16:creationId xmlns:a16="http://schemas.microsoft.com/office/drawing/2014/main" id="{F98FEB8C-2281-4EDE-9DEB-B4397D21C1F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4896" y="4569018"/>
            <a:ext cx="516167" cy="516166"/>
          </a:xfrm>
          <a:prstGeom prst="rect">
            <a:avLst/>
          </a:prstGeom>
        </p:spPr>
      </p:pic>
      <p:sp>
        <p:nvSpPr>
          <p:cNvPr id="15" name="Rectangle 19">
            <a:extLst>
              <a:ext uri="{FF2B5EF4-FFF2-40B4-BE49-F238E27FC236}">
                <a16:creationId xmlns:a16="http://schemas.microsoft.com/office/drawing/2014/main" id="{E83BF580-DD13-4C3E-A0EB-9EF2C389CB70}"/>
              </a:ext>
            </a:extLst>
          </p:cNvPr>
          <p:cNvSpPr/>
          <p:nvPr/>
        </p:nvSpPr>
        <p:spPr>
          <a:xfrm>
            <a:off x="1483121" y="1988840"/>
            <a:ext cx="38207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buClr>
                <a:srgbClr val="00B0F0"/>
              </a:buClr>
              <a:buSzPct val="120000"/>
            </a:pP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Monitoramento de desempenho</a:t>
            </a:r>
          </a:p>
          <a:p>
            <a:pPr algn="just" defTabSz="457200" fontAlgn="base">
              <a:buClr>
                <a:srgbClr val="00B0F0"/>
              </a:buClr>
              <a:buSzPct val="120000"/>
            </a:pP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Indicadores de desempenho que visam  clareza, uso de tecnologia e objetividade.</a:t>
            </a:r>
          </a:p>
        </p:txBody>
      </p:sp>
      <p:pic>
        <p:nvPicPr>
          <p:cNvPr id="16" name="Picture 24" descr="A close up of a sign  Description generated with high confidence">
            <a:extLst>
              <a:ext uri="{FF2B5EF4-FFF2-40B4-BE49-F238E27FC236}">
                <a16:creationId xmlns:a16="http://schemas.microsoft.com/office/drawing/2014/main" id="{B5D7805E-D328-4AC0-AD45-F8E0A7D4E0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42" y="1988840"/>
            <a:ext cx="736475" cy="736475"/>
          </a:xfrm>
          <a:prstGeom prst="rect">
            <a:avLst/>
          </a:prstGeom>
        </p:spPr>
      </p:pic>
      <p:sp>
        <p:nvSpPr>
          <p:cNvPr id="17" name="Rectangle 26">
            <a:extLst>
              <a:ext uri="{FF2B5EF4-FFF2-40B4-BE49-F238E27FC236}">
                <a16:creationId xmlns:a16="http://schemas.microsoft.com/office/drawing/2014/main" id="{B822B18D-F6AB-4652-ADC5-5057AB2DBBFF}"/>
              </a:ext>
            </a:extLst>
          </p:cNvPr>
          <p:cNvSpPr/>
          <p:nvPr/>
        </p:nvSpPr>
        <p:spPr>
          <a:xfrm>
            <a:off x="1452236" y="1052736"/>
            <a:ext cx="39236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34EA2"/>
              </a:buClr>
            </a:pP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Estrutura de contas</a:t>
            </a:r>
          </a:p>
          <a:p>
            <a:pPr>
              <a:buClr>
                <a:srgbClr val="034EA2"/>
              </a:buClr>
            </a:pP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Para operacionalizar de forma transparente a administração das contas do contrato.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19" name="Graphic 32" descr="Money">
            <a:extLst>
              <a:ext uri="{FF2B5EF4-FFF2-40B4-BE49-F238E27FC236}">
                <a16:creationId xmlns:a16="http://schemas.microsoft.com/office/drawing/2014/main" id="{C6856305-3264-4319-B732-CA48AD3577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4407" y="1082718"/>
            <a:ext cx="617145" cy="61714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70903730-DAC1-43BE-8D7C-DD8AD8FAB3A2}"/>
              </a:ext>
            </a:extLst>
          </p:cNvPr>
          <p:cNvSpPr txBox="1"/>
          <p:nvPr/>
        </p:nvSpPr>
        <p:spPr>
          <a:xfrm>
            <a:off x="191344" y="30206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5ª Etapa do Programa de Concessões</a:t>
            </a:r>
            <a:endParaRPr lang="pt-BR" sz="4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5" descr="A picture containing device&#10;&#10;Description generated with very high confidence">
            <a:extLst>
              <a:ext uri="{FF2B5EF4-FFF2-40B4-BE49-F238E27FC236}">
                <a16:creationId xmlns:a16="http://schemas.microsoft.com/office/drawing/2014/main" id="{0EAB1755-71E4-4CFB-9098-DB0DA82D0C2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976" y="4797152"/>
            <a:ext cx="576064" cy="576064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80311598-31C8-4B43-A3D6-266FA9AF71FF}"/>
              </a:ext>
            </a:extLst>
          </p:cNvPr>
          <p:cNvSpPr/>
          <p:nvPr/>
        </p:nvSpPr>
        <p:spPr>
          <a:xfrm>
            <a:off x="6470323" y="4723589"/>
            <a:ext cx="418057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buClr>
                <a:srgbClr val="00B0F0"/>
              </a:buClr>
              <a:buSzPct val="120000"/>
            </a:pP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Revisão Ordinária a cada 4 anos 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avaliação da readequação ou inclusão de novos investimentos demandados pela sociedade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E94C9223-E674-41D0-9551-368C0827143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5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660C61-4929-4BAE-B51D-811DE5EE739A}"/>
              </a:ext>
            </a:extLst>
          </p:cNvPr>
          <p:cNvSpPr txBox="1">
            <a:spLocks/>
          </p:cNvSpPr>
          <p:nvPr/>
        </p:nvSpPr>
        <p:spPr>
          <a:xfrm>
            <a:off x="280702" y="274638"/>
            <a:ext cx="8191562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Lote Noroeste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645918-E99E-443D-AA14-5CB835AC7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8382B07-A198-B95F-70E9-2D2840BD4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40" y="911027"/>
            <a:ext cx="7668790" cy="5423040"/>
          </a:xfrm>
          <a:prstGeom prst="rect">
            <a:avLst/>
          </a:prstGeom>
        </p:spPr>
      </p:pic>
      <p:sp>
        <p:nvSpPr>
          <p:cNvPr id="7" name="Retângulo 21">
            <a:extLst>
              <a:ext uri="{FF2B5EF4-FFF2-40B4-BE49-F238E27FC236}">
                <a16:creationId xmlns:a16="http://schemas.microsoft.com/office/drawing/2014/main" id="{2BE41314-1446-01F8-2424-055FF21C309A}"/>
              </a:ext>
            </a:extLst>
          </p:cNvPr>
          <p:cNvSpPr/>
          <p:nvPr/>
        </p:nvSpPr>
        <p:spPr>
          <a:xfrm>
            <a:off x="618784" y="2930050"/>
            <a:ext cx="3523912" cy="1169551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Sistema Rodoviário do Lote Noroeste conta com, aproximadamente, 600km de extensão, além de 10 praças de pedágio e 20 bases SAU </a:t>
            </a:r>
          </a:p>
        </p:txBody>
      </p:sp>
      <p:sp>
        <p:nvSpPr>
          <p:cNvPr id="8" name="CaixaDeTexto 20">
            <a:extLst>
              <a:ext uri="{FF2B5EF4-FFF2-40B4-BE49-F238E27FC236}">
                <a16:creationId xmlns:a16="http://schemas.microsoft.com/office/drawing/2014/main" id="{0BBF4988-466E-79C4-CAA6-3D94F995023C}"/>
              </a:ext>
            </a:extLst>
          </p:cNvPr>
          <p:cNvSpPr txBox="1"/>
          <p:nvPr/>
        </p:nvSpPr>
        <p:spPr>
          <a:xfrm>
            <a:off x="4984449" y="5364571"/>
            <a:ext cx="2223101" cy="9694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Sistema Remanescente Triângulo do Sol 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SP-310, SP-333 e SP-326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Extensão: 442 km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Início de operação: 2023</a:t>
            </a:r>
          </a:p>
        </p:txBody>
      </p:sp>
      <p:sp>
        <p:nvSpPr>
          <p:cNvPr id="9" name="CaixaDeTexto 19">
            <a:extLst>
              <a:ext uri="{FF2B5EF4-FFF2-40B4-BE49-F238E27FC236}">
                <a16:creationId xmlns:a16="http://schemas.microsoft.com/office/drawing/2014/main" id="{96099698-550E-737A-CA16-C284E3371D78}"/>
              </a:ext>
            </a:extLst>
          </p:cNvPr>
          <p:cNvSpPr txBox="1"/>
          <p:nvPr/>
        </p:nvSpPr>
        <p:spPr>
          <a:xfrm>
            <a:off x="8760296" y="3580854"/>
            <a:ext cx="2244697" cy="1000274"/>
          </a:xfrm>
          <a:prstGeom prst="rect">
            <a:avLst/>
          </a:prstGeom>
          <a:solidFill>
            <a:srgbClr val="C60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Sistema Remanescente </a:t>
            </a:r>
            <a:r>
              <a:rPr lang="pt-BR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Tebe</a:t>
            </a:r>
            <a:r>
              <a:rPr lang="pt-B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SP-326, SP-351 e SP-323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Extensão: 158 km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Início de operação:2025</a:t>
            </a:r>
            <a:endParaRPr lang="pt-B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37284CF-AA6D-47F1-BD3A-40B99D7A3E1A}"/>
              </a:ext>
            </a:extLst>
          </p:cNvPr>
          <p:cNvSpPr txBox="1">
            <a:spLocks/>
          </p:cNvSpPr>
          <p:nvPr/>
        </p:nvSpPr>
        <p:spPr>
          <a:xfrm>
            <a:off x="280702" y="274638"/>
            <a:ext cx="8191562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Características do Lote Noroeste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5B8446A-0AA7-482E-8FE7-2985CB4B09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656"/>
            <a:ext cx="12192000" cy="544368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F36779B-AF39-49E3-93FF-81DA68AAE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279"/>
            <a:ext cx="1331466" cy="35776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7322" y="2186412"/>
            <a:ext cx="1638834" cy="1137389"/>
            <a:chOff x="695400" y="2159621"/>
            <a:chExt cx="2592609" cy="1799331"/>
          </a:xfrm>
        </p:grpSpPr>
        <p:sp>
          <p:nvSpPr>
            <p:cNvPr id="15" name="Retângulo Arredondado 9"/>
            <p:cNvSpPr/>
            <p:nvPr/>
          </p:nvSpPr>
          <p:spPr>
            <a:xfrm>
              <a:off x="695400" y="2159621"/>
              <a:ext cx="2592609" cy="179933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" name="CaixaDeTexto 10"/>
            <p:cNvSpPr txBox="1"/>
            <p:nvPr/>
          </p:nvSpPr>
          <p:spPr>
            <a:xfrm>
              <a:off x="780398" y="2416643"/>
              <a:ext cx="2419812" cy="11685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123 </a:t>
              </a: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km </a:t>
              </a:r>
            </a:p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obras de duplicações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085312" y="2186412"/>
            <a:ext cx="1638000" cy="1137600"/>
            <a:chOff x="695401" y="3659864"/>
            <a:chExt cx="1638000" cy="1137600"/>
          </a:xfrm>
        </p:grpSpPr>
        <p:sp>
          <p:nvSpPr>
            <p:cNvPr id="42" name="Retângulo Arredondado 1"/>
            <p:cNvSpPr/>
            <p:nvPr/>
          </p:nvSpPr>
          <p:spPr>
            <a:xfrm>
              <a:off x="695401" y="3659864"/>
              <a:ext cx="1638000" cy="11376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CaixaDeTexto 2"/>
            <p:cNvSpPr txBox="1"/>
            <p:nvPr/>
          </p:nvSpPr>
          <p:spPr>
            <a:xfrm>
              <a:off x="708860" y="3966348"/>
              <a:ext cx="1624541" cy="5232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37</a:t>
              </a: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dispositivos</a:t>
              </a:r>
              <a:endPara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470172" y="2186412"/>
            <a:ext cx="1638834" cy="1137389"/>
            <a:chOff x="2462094" y="2186518"/>
            <a:chExt cx="1638834" cy="1137389"/>
          </a:xfrm>
        </p:grpSpPr>
        <p:sp>
          <p:nvSpPr>
            <p:cNvPr id="54" name="Retângulo Arredondado 9"/>
            <p:cNvSpPr/>
            <p:nvPr/>
          </p:nvSpPr>
          <p:spPr>
            <a:xfrm>
              <a:off x="2462094" y="2186518"/>
              <a:ext cx="1638834" cy="113738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5" name="CaixaDeTexto 10"/>
            <p:cNvSpPr txBox="1"/>
            <p:nvPr/>
          </p:nvSpPr>
          <p:spPr>
            <a:xfrm>
              <a:off x="2516708" y="2330983"/>
              <a:ext cx="1529606" cy="9541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99</a:t>
              </a: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km </a:t>
              </a:r>
            </a:p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obras de terceiras faixas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31823" y="3534200"/>
            <a:ext cx="1638834" cy="1137389"/>
            <a:chOff x="695400" y="4592228"/>
            <a:chExt cx="1638834" cy="1137389"/>
          </a:xfrm>
        </p:grpSpPr>
        <p:sp>
          <p:nvSpPr>
            <p:cNvPr id="66" name="Retângulo Arredondado 9"/>
            <p:cNvSpPr/>
            <p:nvPr/>
          </p:nvSpPr>
          <p:spPr>
            <a:xfrm>
              <a:off x="695400" y="4592228"/>
              <a:ext cx="1638834" cy="113738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7" name="CaixaDeTexto 10"/>
            <p:cNvSpPr txBox="1"/>
            <p:nvPr/>
          </p:nvSpPr>
          <p:spPr>
            <a:xfrm>
              <a:off x="750014" y="4865583"/>
              <a:ext cx="1529606" cy="5232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75</a:t>
              </a: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km </a:t>
              </a:r>
            </a:p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ciclovias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881621" y="2186412"/>
            <a:ext cx="1638000" cy="1137600"/>
            <a:chOff x="695401" y="3659864"/>
            <a:chExt cx="1638000" cy="1137600"/>
          </a:xfrm>
        </p:grpSpPr>
        <p:sp>
          <p:nvSpPr>
            <p:cNvPr id="69" name="Retângulo Arredondado 1"/>
            <p:cNvSpPr/>
            <p:nvPr/>
          </p:nvSpPr>
          <p:spPr>
            <a:xfrm>
              <a:off x="695401" y="3659864"/>
              <a:ext cx="1638000" cy="11376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0" name="CaixaDeTexto 2"/>
            <p:cNvSpPr txBox="1"/>
            <p:nvPr/>
          </p:nvSpPr>
          <p:spPr>
            <a:xfrm>
              <a:off x="708860" y="3966348"/>
              <a:ext cx="1624541" cy="3077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42 </a:t>
              </a: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passarelas</a:t>
              </a:r>
              <a:endPara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085312" y="3389214"/>
            <a:ext cx="1638000" cy="1137600"/>
            <a:chOff x="695401" y="3659864"/>
            <a:chExt cx="1638000" cy="1137600"/>
          </a:xfrm>
        </p:grpSpPr>
        <p:sp>
          <p:nvSpPr>
            <p:cNvPr id="72" name="Retângulo Arredondado 1"/>
            <p:cNvSpPr/>
            <p:nvPr/>
          </p:nvSpPr>
          <p:spPr>
            <a:xfrm>
              <a:off x="695401" y="3659864"/>
              <a:ext cx="1638000" cy="11376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3" name="CaixaDeTexto 2"/>
            <p:cNvSpPr txBox="1"/>
            <p:nvPr/>
          </p:nvSpPr>
          <p:spPr>
            <a:xfrm>
              <a:off x="708860" y="4114518"/>
              <a:ext cx="1624541" cy="3077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</a:t>
              </a: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bases SAU</a:t>
              </a:r>
              <a:endPara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9881621" y="3389214"/>
            <a:ext cx="1638000" cy="1137600"/>
            <a:chOff x="9881621" y="3418775"/>
            <a:chExt cx="1638000" cy="1137600"/>
          </a:xfrm>
        </p:grpSpPr>
        <p:sp>
          <p:nvSpPr>
            <p:cNvPr id="75" name="Retângulo Arredondado 1"/>
            <p:cNvSpPr/>
            <p:nvPr/>
          </p:nvSpPr>
          <p:spPr>
            <a:xfrm>
              <a:off x="9881621" y="3418775"/>
              <a:ext cx="1638000" cy="11376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6" name="CaixaDeTexto 2"/>
            <p:cNvSpPr txBox="1"/>
            <p:nvPr/>
          </p:nvSpPr>
          <p:spPr>
            <a:xfrm>
              <a:off x="9888351" y="3687493"/>
              <a:ext cx="1624541" cy="7386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pontos de parada e descanso</a:t>
              </a:r>
              <a:endPara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085312" y="4592017"/>
            <a:ext cx="1638000" cy="1137600"/>
            <a:chOff x="695401" y="3659864"/>
            <a:chExt cx="1638000" cy="1137600"/>
          </a:xfrm>
        </p:grpSpPr>
        <p:sp>
          <p:nvSpPr>
            <p:cNvPr id="78" name="Retângulo Arredondado 1"/>
            <p:cNvSpPr/>
            <p:nvPr/>
          </p:nvSpPr>
          <p:spPr>
            <a:xfrm>
              <a:off x="695401" y="3659864"/>
              <a:ext cx="1638000" cy="11376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9" name="CaixaDeTexto 2"/>
            <p:cNvSpPr txBox="1"/>
            <p:nvPr/>
          </p:nvSpPr>
          <p:spPr>
            <a:xfrm>
              <a:off x="708860" y="3937007"/>
              <a:ext cx="1624541" cy="5232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balanças fixas</a:t>
              </a:r>
              <a:endPara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470172" y="3534199"/>
            <a:ext cx="1638834" cy="1137389"/>
            <a:chOff x="2478250" y="4628650"/>
            <a:chExt cx="1638834" cy="1137389"/>
          </a:xfrm>
        </p:grpSpPr>
        <p:sp>
          <p:nvSpPr>
            <p:cNvPr id="80" name="Retângulo Arredondado 9"/>
            <p:cNvSpPr/>
            <p:nvPr/>
          </p:nvSpPr>
          <p:spPr>
            <a:xfrm>
              <a:off x="2478250" y="4628650"/>
              <a:ext cx="1638834" cy="113738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1" name="CaixaDeTexto 10"/>
            <p:cNvSpPr txBox="1"/>
            <p:nvPr/>
          </p:nvSpPr>
          <p:spPr>
            <a:xfrm>
              <a:off x="2532864" y="4792899"/>
              <a:ext cx="1529606" cy="7386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18</a:t>
              </a: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km </a:t>
              </a:r>
            </a:p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novas marginais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9865837" y="4592017"/>
            <a:ext cx="1653784" cy="1137600"/>
            <a:chOff x="9865837" y="4592017"/>
            <a:chExt cx="1653784" cy="1137600"/>
          </a:xfrm>
        </p:grpSpPr>
        <p:sp>
          <p:nvSpPr>
            <p:cNvPr id="89" name="Retângulo Arredondado 1"/>
            <p:cNvSpPr/>
            <p:nvPr/>
          </p:nvSpPr>
          <p:spPr>
            <a:xfrm>
              <a:off x="9881621" y="4592017"/>
              <a:ext cx="1638000" cy="11376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0" name="CaixaDeTexto 2"/>
            <p:cNvSpPr txBox="1"/>
            <p:nvPr/>
          </p:nvSpPr>
          <p:spPr>
            <a:xfrm>
              <a:off x="9865837" y="4797152"/>
              <a:ext cx="1647055" cy="7386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10</a:t>
              </a: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praças de pedágio / pórticos</a:t>
              </a:r>
              <a:endPara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985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AE2B2188FABD4FAFD9166D41BDEEC7" ma:contentTypeVersion="22" ma:contentTypeDescription="Create a new document." ma:contentTypeScope="" ma:versionID="578a1a378554bc0c03ef9189d27bc909">
  <xsd:schema xmlns:xsd="http://www.w3.org/2001/XMLSchema" xmlns:xs="http://www.w3.org/2001/XMLSchema" xmlns:p="http://schemas.microsoft.com/office/2006/metadata/properties" xmlns:ns2="35690ebd-8c57-41ba-9665-caee96eb89b4" xmlns:ns3="c52c0ff0-5d06-4327-afaf-cea74e29500f" targetNamespace="http://schemas.microsoft.com/office/2006/metadata/properties" ma:root="true" ma:fieldsID="89726a8c1ebb1f570780f101a03515f1" ns2:_="" ns3:_="">
    <xsd:import namespace="35690ebd-8c57-41ba-9665-caee96eb89b4"/>
    <xsd:import namespace="c52c0ff0-5d06-4327-afaf-cea74e29500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90ebd-8c57-41ba-9665-caee96eb89b4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igrationWizIdPermissionLevels" ma:index="1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3" nillable="true" ma:displayName="MigrationWizIdSecurityGroups" ma:internalName="MigrationWizIdSecurityGroups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5eaf0ea5-da70-44a6-8112-078ee3a72a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c0ff0-5d06-4327-afaf-cea74e29500f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8f5736bc-a253-4547-af80-7bd855c16377}" ma:internalName="TaxCatchAll" ma:showField="CatchAllData" ma:web="c52c0ff0-5d06-4327-afaf-cea74e295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��< ? x m l   v e r s i o n = " 1 . 0 "   e n c o d i n g = " u t f - 1 6 " ? > < p r o p e r t i e s   x m l n s = " h t t p : / / w w w . i m a n a g e . c o m / w o r k / x m l s c h e m a " >  
     < d o c u m e n t i d > G E D ! 6 4 3 3 7 0 6 . 1 < / d o c u m e n t i d >  
     < s e n d e r i d > C E C I L I A . A L V A R E Z < / s e n d e r i d >  
     < s e n d e r e m a i l > C E C I L I A . A L V A R E Z @ L D R . C O M . B R < / s e n d e r e m a i l >  
     < l a s t m o d i f i e d > 2 0 2 2 - 0 7 - 1 9 T 0 9 : 0 3 : 3 9 . 0 0 0 0 0 0 0 - 0 3 : 0 0 < / l a s t m o d i f i e d >  
     < d a t a b a s e > G E D < / d a t a b a s e >  
 < / p r o p e r t i e s > 
</file>

<file path=customXml/itemProps1.xml><?xml version="1.0" encoding="utf-8"?>
<ds:datastoreItem xmlns:ds="http://schemas.openxmlformats.org/officeDocument/2006/customXml" ds:itemID="{E6DB901B-7556-497B-B920-731F1BA70C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18E238-A815-40C3-9903-59DD7788196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5690ebd-8c57-41ba-9665-caee96eb89b4"/>
    <ds:schemaRef ds:uri="c52c0ff0-5d06-4327-afaf-cea74e29500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F8C325-BA23-43F7-B5D5-367F0FCE4315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4910</TotalTime>
  <Words>1448</Words>
  <Application>Microsoft Office PowerPoint</Application>
  <PresentationFormat>Widescreen</PresentationFormat>
  <Paragraphs>248</Paragraphs>
  <Slides>20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RUDNEI FERREIRA DE SOUZA</dc:creator>
  <cp:lastModifiedBy>Christine Parmezani Munhoz</cp:lastModifiedBy>
  <cp:revision>187</cp:revision>
  <dcterms:created xsi:type="dcterms:W3CDTF">2014-07-01T15:16:56Z</dcterms:created>
  <dcterms:modified xsi:type="dcterms:W3CDTF">2022-08-08T19:10:10Z</dcterms:modified>
</cp:coreProperties>
</file>